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2" r:id="rId3"/>
    <p:sldId id="274" r:id="rId4"/>
    <p:sldId id="275" r:id="rId5"/>
    <p:sldId id="276" r:id="rId6"/>
    <p:sldId id="277" r:id="rId7"/>
    <p:sldId id="303" r:id="rId8"/>
    <p:sldId id="304" r:id="rId9"/>
    <p:sldId id="278" r:id="rId10"/>
    <p:sldId id="279" r:id="rId11"/>
    <p:sldId id="280" r:id="rId12"/>
    <p:sldId id="271" r:id="rId13"/>
    <p:sldId id="273" r:id="rId14"/>
    <p:sldId id="257" r:id="rId15"/>
    <p:sldId id="260" r:id="rId16"/>
    <p:sldId id="258" r:id="rId17"/>
    <p:sldId id="261" r:id="rId18"/>
    <p:sldId id="305" r:id="rId19"/>
    <p:sldId id="262" r:id="rId20"/>
    <p:sldId id="263" r:id="rId21"/>
    <p:sldId id="287" r:id="rId22"/>
    <p:sldId id="264" r:id="rId23"/>
    <p:sldId id="265" r:id="rId24"/>
    <p:sldId id="268" r:id="rId25"/>
    <p:sldId id="288" r:id="rId26"/>
    <p:sldId id="270" r:id="rId27"/>
    <p:sldId id="289" r:id="rId28"/>
    <p:sldId id="290" r:id="rId29"/>
    <p:sldId id="296" r:id="rId30"/>
    <p:sldId id="331" r:id="rId31"/>
    <p:sldId id="293" r:id="rId32"/>
    <p:sldId id="294" r:id="rId33"/>
    <p:sldId id="295" r:id="rId34"/>
    <p:sldId id="297" r:id="rId35"/>
    <p:sldId id="298" r:id="rId36"/>
    <p:sldId id="302" r:id="rId37"/>
    <p:sldId id="299" r:id="rId38"/>
    <p:sldId id="306" r:id="rId39"/>
    <p:sldId id="307" r:id="rId40"/>
    <p:sldId id="313" r:id="rId41"/>
    <p:sldId id="308" r:id="rId42"/>
    <p:sldId id="309" r:id="rId43"/>
    <p:sldId id="317" r:id="rId44"/>
    <p:sldId id="310" r:id="rId45"/>
    <p:sldId id="311" r:id="rId46"/>
    <p:sldId id="312" r:id="rId47"/>
    <p:sldId id="314" r:id="rId48"/>
    <p:sldId id="318" r:id="rId49"/>
    <p:sldId id="315" r:id="rId50"/>
    <p:sldId id="319" r:id="rId51"/>
    <p:sldId id="320" r:id="rId52"/>
    <p:sldId id="321" r:id="rId53"/>
    <p:sldId id="322" r:id="rId54"/>
    <p:sldId id="323" r:id="rId55"/>
    <p:sldId id="324" r:id="rId56"/>
    <p:sldId id="316" r:id="rId57"/>
    <p:sldId id="325" r:id="rId58"/>
    <p:sldId id="326" r:id="rId59"/>
    <p:sldId id="327" r:id="rId60"/>
    <p:sldId id="329" r:id="rId61"/>
    <p:sldId id="328" r:id="rId62"/>
    <p:sldId id="330" r:id="rId6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ssandra Standberry" initials="CS" lastIdx="1" clrIdx="0">
    <p:extLst>
      <p:ext uri="{19B8F6BF-5375-455C-9EA6-DF929625EA0E}">
        <p15:presenceInfo xmlns:p15="http://schemas.microsoft.com/office/powerpoint/2012/main" userId="S-1-5-21-181877636-841819978-1539857752-349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83E16"/>
    <a:srgbClr val="0A49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F9BD463-BE14-45A9-ACFA-25A71DD2CB9B}" type="datetimeFigureOut">
              <a:rPr lang="en-US" smtClean="0"/>
              <a:t>10/29/2024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A9723B1-1357-470F-A648-9671A89E6BB9}" type="slidenum">
              <a:rPr lang="en-US" smtClean="0"/>
              <a:t>‹#›</a:t>
            </a:fld>
            <a:endParaRPr lang="en-US" dirty="0"/>
          </a:p>
        </p:txBody>
      </p:sp>
    </p:spTree>
    <p:extLst>
      <p:ext uri="{BB962C8B-B14F-4D97-AF65-F5344CB8AC3E}">
        <p14:creationId xmlns:p14="http://schemas.microsoft.com/office/powerpoint/2010/main" val="221959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A9723B1-1357-470F-A648-9671A89E6BB9}" type="slidenum">
              <a:rPr lang="en-US" smtClean="0"/>
              <a:t>19</a:t>
            </a:fld>
            <a:endParaRPr lang="en-US" dirty="0"/>
          </a:p>
        </p:txBody>
      </p:sp>
    </p:spTree>
    <p:extLst>
      <p:ext uri="{BB962C8B-B14F-4D97-AF65-F5344CB8AC3E}">
        <p14:creationId xmlns:p14="http://schemas.microsoft.com/office/powerpoint/2010/main" val="3857583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684C-6C5D-4AB4-9B6D-C65996E7FB54}"/>
              </a:ext>
            </a:extLst>
          </p:cNvPr>
          <p:cNvSpPr>
            <a:spLocks noGrp="1"/>
          </p:cNvSpPr>
          <p:nvPr>
            <p:ph type="ctrTitle"/>
          </p:nvPr>
        </p:nvSpPr>
        <p:spPr>
          <a:xfrm>
            <a:off x="1524000" y="2957804"/>
            <a:ext cx="9144000" cy="1508546"/>
          </a:xfrm>
        </p:spPr>
        <p:txBody>
          <a:bodyPr anchor="b"/>
          <a:lstStyle>
            <a:lvl1pPr algn="ctr">
              <a:defRPr sz="4000" baseline="0">
                <a:solidFill>
                  <a:srgbClr val="0A4937"/>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F2ECC19-DCC4-47D3-8FDA-524BC0848735}"/>
              </a:ext>
            </a:extLst>
          </p:cNvPr>
          <p:cNvSpPr>
            <a:spLocks noGrp="1"/>
          </p:cNvSpPr>
          <p:nvPr>
            <p:ph type="subTitle" idx="1"/>
          </p:nvPr>
        </p:nvSpPr>
        <p:spPr>
          <a:xfrm>
            <a:off x="1524000" y="454442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40591F6-209C-418B-B005-13C4EE646014}"/>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5" name="Footer Placeholder 4">
            <a:extLst>
              <a:ext uri="{FF2B5EF4-FFF2-40B4-BE49-F238E27FC236}">
                <a16:creationId xmlns:a16="http://schemas.microsoft.com/office/drawing/2014/main" id="{E770F83F-4A04-4C25-AAD0-36A5E55770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FB77EC-CA9E-4674-A193-F82BB18EDE49}"/>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3808663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90211C-9BAD-48CA-B4C8-1B76F2D47295}"/>
              </a:ext>
            </a:extLst>
          </p:cNvPr>
          <p:cNvSpPr>
            <a:spLocks noGrp="1"/>
          </p:cNvSpPr>
          <p:nvPr>
            <p:ph type="body" idx="1"/>
          </p:nvPr>
        </p:nvSpPr>
        <p:spPr>
          <a:xfrm>
            <a:off x="836612" y="953375"/>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E25FBA-599A-4B5D-A675-D9FD0CDE4AEA}"/>
              </a:ext>
            </a:extLst>
          </p:cNvPr>
          <p:cNvSpPr>
            <a:spLocks noGrp="1"/>
          </p:cNvSpPr>
          <p:nvPr>
            <p:ph sz="half" idx="2"/>
          </p:nvPr>
        </p:nvSpPr>
        <p:spPr>
          <a:xfrm>
            <a:off x="839788" y="1777287"/>
            <a:ext cx="5157787" cy="441237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24ACDEE-A665-4112-BCA4-C47FD0BE6F41}"/>
              </a:ext>
            </a:extLst>
          </p:cNvPr>
          <p:cNvSpPr>
            <a:spLocks noGrp="1"/>
          </p:cNvSpPr>
          <p:nvPr>
            <p:ph type="body" sz="quarter" idx="3"/>
          </p:nvPr>
        </p:nvSpPr>
        <p:spPr>
          <a:xfrm>
            <a:off x="6170612" y="953375"/>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9E82B8-9873-4F33-894E-948E5F18CBCC}"/>
              </a:ext>
            </a:extLst>
          </p:cNvPr>
          <p:cNvSpPr>
            <a:spLocks noGrp="1"/>
          </p:cNvSpPr>
          <p:nvPr>
            <p:ph sz="quarter" idx="4"/>
          </p:nvPr>
        </p:nvSpPr>
        <p:spPr>
          <a:xfrm>
            <a:off x="6172200" y="1777287"/>
            <a:ext cx="5183188" cy="4412376"/>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E1A1B780-620B-4499-BD69-02DFA5FC5135}"/>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8" name="Footer Placeholder 7">
            <a:extLst>
              <a:ext uri="{FF2B5EF4-FFF2-40B4-BE49-F238E27FC236}">
                <a16:creationId xmlns:a16="http://schemas.microsoft.com/office/drawing/2014/main" id="{766BEE2B-CFE6-44B1-AF51-81C65A58C6E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7BDC53F-080E-4AFC-BEFE-CF9399CECAE2}"/>
              </a:ext>
            </a:extLst>
          </p:cNvPr>
          <p:cNvSpPr>
            <a:spLocks noGrp="1"/>
          </p:cNvSpPr>
          <p:nvPr>
            <p:ph type="sldNum" sz="quarter" idx="12"/>
          </p:nvPr>
        </p:nvSpPr>
        <p:spPr/>
        <p:txBody>
          <a:bodyPr/>
          <a:lstStyle/>
          <a:p>
            <a:fld id="{08EEB6D8-D57B-4407-A127-890498B7A51C}" type="slidenum">
              <a:rPr lang="en-US" smtClean="0"/>
              <a:t>‹#›</a:t>
            </a:fld>
            <a:endParaRPr lang="en-US" dirty="0"/>
          </a:p>
        </p:txBody>
      </p:sp>
      <p:sp>
        <p:nvSpPr>
          <p:cNvPr id="10" name="Title 1">
            <a:extLst>
              <a:ext uri="{FF2B5EF4-FFF2-40B4-BE49-F238E27FC236}">
                <a16:creationId xmlns:a16="http://schemas.microsoft.com/office/drawing/2014/main" id="{B54C54FE-B0C2-4A73-A66D-085625167225}"/>
              </a:ext>
            </a:extLst>
          </p:cNvPr>
          <p:cNvSpPr>
            <a:spLocks noGrp="1"/>
          </p:cNvSpPr>
          <p:nvPr>
            <p:ph type="title"/>
          </p:nvPr>
        </p:nvSpPr>
        <p:spPr>
          <a:xfrm>
            <a:off x="3237721" y="136524"/>
            <a:ext cx="8862527" cy="544513"/>
          </a:xfrm>
        </p:spPr>
        <p:txBody>
          <a:bodyPr/>
          <a:lstStyle/>
          <a:p>
            <a:r>
              <a:rPr lang="en-US"/>
              <a:t>Click to edit Master title style</a:t>
            </a:r>
          </a:p>
        </p:txBody>
      </p:sp>
    </p:spTree>
    <p:extLst>
      <p:ext uri="{BB962C8B-B14F-4D97-AF65-F5344CB8AC3E}">
        <p14:creationId xmlns:p14="http://schemas.microsoft.com/office/powerpoint/2010/main" val="1042298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9868-3B77-4E50-B7D5-C7D944E78A0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353212-E75E-4A4D-88E1-D5021BEFE8EF}"/>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4" name="Footer Placeholder 3">
            <a:extLst>
              <a:ext uri="{FF2B5EF4-FFF2-40B4-BE49-F238E27FC236}">
                <a16:creationId xmlns:a16="http://schemas.microsoft.com/office/drawing/2014/main" id="{FB550B31-62A0-450A-843E-4F65DE133D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662F16D-D3A9-44EA-B2A7-C1EC440B7657}"/>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3956304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47569C-B15E-4762-992B-79F96D52BF22}"/>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3" name="Footer Placeholder 2">
            <a:extLst>
              <a:ext uri="{FF2B5EF4-FFF2-40B4-BE49-F238E27FC236}">
                <a16:creationId xmlns:a16="http://schemas.microsoft.com/office/drawing/2014/main" id="{1910E00E-2C91-48EC-842F-34512AB786C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2705F84F-A60B-42F4-8464-6D7CED696D41}"/>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3889151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8914C-0208-44B0-9D69-EA9EEE8A6AEC}"/>
              </a:ext>
            </a:extLst>
          </p:cNvPr>
          <p:cNvSpPr>
            <a:spLocks noGrp="1"/>
          </p:cNvSpPr>
          <p:nvPr>
            <p:ph type="title"/>
          </p:nvPr>
        </p:nvSpPr>
        <p:spPr>
          <a:xfrm>
            <a:off x="839788" y="987424"/>
            <a:ext cx="3932237" cy="1069975"/>
          </a:xfrm>
        </p:spPr>
        <p:txBody>
          <a:bodyPr anchor="b"/>
          <a:lstStyle>
            <a:lvl1pPr>
              <a:defRPr sz="2800">
                <a:solidFill>
                  <a:srgbClr val="0A493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2054C23-1516-4648-B629-3E3AFDD3F0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BF215C-E1C1-469C-B91C-E9136203F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206C7-B9EC-4EF5-8BB0-451CD54C7252}"/>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6" name="Footer Placeholder 5">
            <a:extLst>
              <a:ext uri="{FF2B5EF4-FFF2-40B4-BE49-F238E27FC236}">
                <a16:creationId xmlns:a16="http://schemas.microsoft.com/office/drawing/2014/main" id="{C4115FD8-CD78-4764-9BFF-896491EB3DA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09959D-8E0B-4F29-8EEA-F2A35F505535}"/>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2825004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0A32-253C-46A4-B90D-B5D366483BCF}"/>
              </a:ext>
            </a:extLst>
          </p:cNvPr>
          <p:cNvSpPr>
            <a:spLocks noGrp="1"/>
          </p:cNvSpPr>
          <p:nvPr>
            <p:ph type="title"/>
          </p:nvPr>
        </p:nvSpPr>
        <p:spPr>
          <a:xfrm>
            <a:off x="839788" y="987424"/>
            <a:ext cx="3932237" cy="1069975"/>
          </a:xfrm>
        </p:spPr>
        <p:txBody>
          <a:bodyPr anchor="b"/>
          <a:lstStyle>
            <a:lvl1pPr>
              <a:defRPr sz="2800">
                <a:solidFill>
                  <a:srgbClr val="0A493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F1DBE14-5234-4EA1-8FBC-FC7A465E54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5BE2223-E5F8-4EF8-BEFB-945937C963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A7D970-A89B-40BA-8DDB-E226725A9C67}"/>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6" name="Footer Placeholder 5">
            <a:extLst>
              <a:ext uri="{FF2B5EF4-FFF2-40B4-BE49-F238E27FC236}">
                <a16:creationId xmlns:a16="http://schemas.microsoft.com/office/drawing/2014/main" id="{56FA3B91-59B9-46D4-B643-8E6F4CD4D1F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7CD486-71EA-4AD0-B71B-ED79E8955F6E}"/>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1840467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E04E3-82EF-4244-BB6D-D7AF21FBDE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8489BCD-2620-4035-A45D-58CA0E648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34024-7CDF-4581-A5F6-BB55E688FB30}"/>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5" name="Footer Placeholder 4">
            <a:extLst>
              <a:ext uri="{FF2B5EF4-FFF2-40B4-BE49-F238E27FC236}">
                <a16:creationId xmlns:a16="http://schemas.microsoft.com/office/drawing/2014/main" id="{EF96B834-ED8C-4409-999F-02891452BF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A58C004-BA33-4BE3-A6A5-69BF0E3DA869}"/>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2386217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A96E7-56C1-4564-A430-B4700A679887}"/>
              </a:ext>
            </a:extLst>
          </p:cNvPr>
          <p:cNvSpPr>
            <a:spLocks noGrp="1"/>
          </p:cNvSpPr>
          <p:nvPr>
            <p:ph type="title" orient="vert"/>
          </p:nvPr>
        </p:nvSpPr>
        <p:spPr>
          <a:xfrm>
            <a:off x="8724900" y="905067"/>
            <a:ext cx="2628900" cy="5271895"/>
          </a:xfrm>
        </p:spPr>
        <p:txBody>
          <a:bodyPr vert="eaVert"/>
          <a:lstStyle>
            <a:lvl1pPr>
              <a:defRPr>
                <a:solidFill>
                  <a:srgbClr val="0A4937"/>
                </a:solidFill>
              </a:defRPr>
            </a:lvl1p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5C39CAD-4B1B-488E-B87A-A5E66712AC8F}"/>
              </a:ext>
            </a:extLst>
          </p:cNvPr>
          <p:cNvSpPr>
            <a:spLocks noGrp="1"/>
          </p:cNvSpPr>
          <p:nvPr>
            <p:ph type="body" orient="vert" idx="1"/>
          </p:nvPr>
        </p:nvSpPr>
        <p:spPr>
          <a:xfrm>
            <a:off x="838200" y="905069"/>
            <a:ext cx="7734300" cy="5271894"/>
          </a:xfrm>
        </p:spPr>
        <p:txBody>
          <a:bodyPr vert="eaVert"/>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177DC9-30F4-4DE6-83CD-C7106430FF2C}"/>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5" name="Footer Placeholder 4">
            <a:extLst>
              <a:ext uri="{FF2B5EF4-FFF2-40B4-BE49-F238E27FC236}">
                <a16:creationId xmlns:a16="http://schemas.microsoft.com/office/drawing/2014/main" id="{7F9845EB-B605-4CBB-99CB-D5954431F1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53C8903-DDBB-4A7A-A284-C6DC4AF283A3}"/>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314942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41FEE75-EE3A-491E-9D2D-DFB3EA1FA3DC}"/>
              </a:ext>
            </a:extLst>
          </p:cNvPr>
          <p:cNvSpPr>
            <a:spLocks noGrp="1"/>
          </p:cNvSpPr>
          <p:nvPr>
            <p:ph type="ctrTitle"/>
          </p:nvPr>
        </p:nvSpPr>
        <p:spPr>
          <a:xfrm>
            <a:off x="7809722" y="4021494"/>
            <a:ext cx="4133462" cy="2659224"/>
          </a:xfrm>
        </p:spPr>
        <p:txBody>
          <a:bodyPr anchor="b"/>
          <a:lstStyle>
            <a:lvl1pPr algn="ctr">
              <a:defRPr sz="4000" b="0"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52551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8229-BF49-4B9E-BD2B-6B2D878FDE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066026-B9AA-49C9-8860-C582D150DF95}"/>
              </a:ext>
            </a:extLst>
          </p:cNvPr>
          <p:cNvSpPr>
            <a:spLocks noGrp="1"/>
          </p:cNvSpPr>
          <p:nvPr>
            <p:ph idx="1"/>
          </p:nvPr>
        </p:nvSpPr>
        <p:spPr/>
        <p:txBody>
          <a:bodyPr>
            <a:normAutofit/>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DCCF9A0-F138-4206-A136-93428AF013B6}"/>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5" name="Footer Placeholder 4">
            <a:extLst>
              <a:ext uri="{FF2B5EF4-FFF2-40B4-BE49-F238E27FC236}">
                <a16:creationId xmlns:a16="http://schemas.microsoft.com/office/drawing/2014/main" id="{4A7A6A1A-DAAB-4902-81D8-CF75D5D0E6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B89E5F-ADDD-44F8-9187-1B73A2A634F1}"/>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231362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6B74-7031-48C2-818B-D3D1AB76A353}"/>
              </a:ext>
            </a:extLst>
          </p:cNvPr>
          <p:cNvSpPr>
            <a:spLocks noGrp="1"/>
          </p:cNvSpPr>
          <p:nvPr>
            <p:ph type="title"/>
          </p:nvPr>
        </p:nvSpPr>
        <p:spPr>
          <a:xfrm>
            <a:off x="317242" y="2677884"/>
            <a:ext cx="4394718" cy="1781953"/>
          </a:xfrm>
        </p:spPr>
        <p:txBody>
          <a:bodyPr anchor="b"/>
          <a:lstStyle>
            <a:lvl1pPr algn="ctr">
              <a:defRPr sz="3600">
                <a:solidFill>
                  <a:srgbClr val="0A493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2EEB1D-1574-48D9-86F8-681539974316}"/>
              </a:ext>
            </a:extLst>
          </p:cNvPr>
          <p:cNvSpPr>
            <a:spLocks noGrp="1"/>
          </p:cNvSpPr>
          <p:nvPr>
            <p:ph type="body" idx="1"/>
          </p:nvPr>
        </p:nvSpPr>
        <p:spPr>
          <a:xfrm>
            <a:off x="317242" y="4533479"/>
            <a:ext cx="4394718" cy="2212554"/>
          </a:xfrm>
        </p:spPr>
        <p:txBody>
          <a:bodyPr/>
          <a:lstStyle>
            <a:lvl1pPr marL="0" indent="0" algn="ctr">
              <a:buNone/>
              <a:defRPr sz="2400" baseline="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61064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6B74-7031-48C2-818B-D3D1AB76A353}"/>
              </a:ext>
            </a:extLst>
          </p:cNvPr>
          <p:cNvSpPr>
            <a:spLocks noGrp="1"/>
          </p:cNvSpPr>
          <p:nvPr>
            <p:ph type="title"/>
          </p:nvPr>
        </p:nvSpPr>
        <p:spPr>
          <a:xfrm>
            <a:off x="317242" y="2677884"/>
            <a:ext cx="4394718" cy="1781953"/>
          </a:xfrm>
        </p:spPr>
        <p:txBody>
          <a:bodyPr anchor="b"/>
          <a:lstStyle>
            <a:lvl1pPr algn="ctr">
              <a:defRPr sz="3600">
                <a:solidFill>
                  <a:srgbClr val="0A493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2EEB1D-1574-48D9-86F8-681539974316}"/>
              </a:ext>
            </a:extLst>
          </p:cNvPr>
          <p:cNvSpPr>
            <a:spLocks noGrp="1"/>
          </p:cNvSpPr>
          <p:nvPr>
            <p:ph type="body" idx="1"/>
          </p:nvPr>
        </p:nvSpPr>
        <p:spPr>
          <a:xfrm>
            <a:off x="317242" y="4533479"/>
            <a:ext cx="4394718" cy="2212554"/>
          </a:xfrm>
        </p:spPr>
        <p:txBody>
          <a:bodyPr/>
          <a:lstStyle>
            <a:lvl1pPr marL="0" indent="0" algn="ctr">
              <a:buNone/>
              <a:defRPr sz="2400" baseline="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71002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6B74-7031-48C2-818B-D3D1AB76A353}"/>
              </a:ext>
            </a:extLst>
          </p:cNvPr>
          <p:cNvSpPr>
            <a:spLocks noGrp="1"/>
          </p:cNvSpPr>
          <p:nvPr>
            <p:ph type="title"/>
          </p:nvPr>
        </p:nvSpPr>
        <p:spPr>
          <a:xfrm>
            <a:off x="317242" y="2677884"/>
            <a:ext cx="4394718" cy="1781953"/>
          </a:xfrm>
        </p:spPr>
        <p:txBody>
          <a:bodyPr anchor="b"/>
          <a:lstStyle>
            <a:lvl1pPr algn="ctr">
              <a:defRPr sz="3600">
                <a:solidFill>
                  <a:srgbClr val="0A493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2EEB1D-1574-48D9-86F8-681539974316}"/>
              </a:ext>
            </a:extLst>
          </p:cNvPr>
          <p:cNvSpPr>
            <a:spLocks noGrp="1"/>
          </p:cNvSpPr>
          <p:nvPr>
            <p:ph type="body" idx="1"/>
          </p:nvPr>
        </p:nvSpPr>
        <p:spPr>
          <a:xfrm>
            <a:off x="317242" y="4533479"/>
            <a:ext cx="4394718" cy="2212554"/>
          </a:xfrm>
        </p:spPr>
        <p:txBody>
          <a:bodyPr/>
          <a:lstStyle>
            <a:lvl1pPr marL="0" indent="0" algn="ctr">
              <a:buNone/>
              <a:defRPr sz="2400" baseline="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7755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6B74-7031-48C2-818B-D3D1AB76A353}"/>
              </a:ext>
            </a:extLst>
          </p:cNvPr>
          <p:cNvSpPr>
            <a:spLocks noGrp="1"/>
          </p:cNvSpPr>
          <p:nvPr>
            <p:ph type="title"/>
          </p:nvPr>
        </p:nvSpPr>
        <p:spPr>
          <a:xfrm>
            <a:off x="317242" y="2677884"/>
            <a:ext cx="4394718" cy="1781953"/>
          </a:xfrm>
        </p:spPr>
        <p:txBody>
          <a:bodyPr anchor="b"/>
          <a:lstStyle>
            <a:lvl1pPr algn="ctr">
              <a:defRPr sz="3600">
                <a:solidFill>
                  <a:srgbClr val="0A493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2EEB1D-1574-48D9-86F8-681539974316}"/>
              </a:ext>
            </a:extLst>
          </p:cNvPr>
          <p:cNvSpPr>
            <a:spLocks noGrp="1"/>
          </p:cNvSpPr>
          <p:nvPr>
            <p:ph type="body" idx="1"/>
          </p:nvPr>
        </p:nvSpPr>
        <p:spPr>
          <a:xfrm>
            <a:off x="317242" y="4533479"/>
            <a:ext cx="4394718" cy="2212554"/>
          </a:xfrm>
        </p:spPr>
        <p:txBody>
          <a:bodyPr/>
          <a:lstStyle>
            <a:lvl1pPr marL="0" indent="0" algn="ctr">
              <a:buNone/>
              <a:defRPr sz="2400" baseline="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77453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Bas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06B74-7031-48C2-818B-D3D1AB76A353}"/>
              </a:ext>
            </a:extLst>
          </p:cNvPr>
          <p:cNvSpPr>
            <a:spLocks noGrp="1"/>
          </p:cNvSpPr>
          <p:nvPr>
            <p:ph type="title"/>
          </p:nvPr>
        </p:nvSpPr>
        <p:spPr>
          <a:xfrm>
            <a:off x="831850" y="1709738"/>
            <a:ext cx="10515600" cy="2852737"/>
          </a:xfrm>
        </p:spPr>
        <p:txBody>
          <a:bodyPr anchor="b"/>
          <a:lstStyle>
            <a:lvl1pPr>
              <a:defRPr sz="6000">
                <a:solidFill>
                  <a:srgbClr val="0A493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2EEB1D-1574-48D9-86F8-6815399743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5B3DAC-E7A5-4885-BEA0-16A8321D9FE9}"/>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5" name="Footer Placeholder 4">
            <a:extLst>
              <a:ext uri="{FF2B5EF4-FFF2-40B4-BE49-F238E27FC236}">
                <a16:creationId xmlns:a16="http://schemas.microsoft.com/office/drawing/2014/main" id="{2C96F937-BA21-4917-BADD-ED9830362F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8153D2-F31A-43FB-AB4C-572E0E39A7CD}"/>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65405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EA6E3-811D-4CB0-9F40-F4440EF09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A703A5-44CB-4F80-B47C-375953B17CB7}"/>
              </a:ext>
            </a:extLst>
          </p:cNvPr>
          <p:cNvSpPr>
            <a:spLocks noGrp="1"/>
          </p:cNvSpPr>
          <p:nvPr>
            <p:ph sz="half" idx="1"/>
          </p:nvPr>
        </p:nvSpPr>
        <p:spPr>
          <a:xfrm>
            <a:off x="838200" y="970384"/>
            <a:ext cx="5181600" cy="5206579"/>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E202673-8640-4B4D-95EC-9247D34A28CA}"/>
              </a:ext>
            </a:extLst>
          </p:cNvPr>
          <p:cNvSpPr>
            <a:spLocks noGrp="1"/>
          </p:cNvSpPr>
          <p:nvPr>
            <p:ph sz="half" idx="2"/>
          </p:nvPr>
        </p:nvSpPr>
        <p:spPr>
          <a:xfrm>
            <a:off x="6172200" y="970384"/>
            <a:ext cx="5181600" cy="5206579"/>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B400002-7C65-445C-B196-4938EF4E909B}"/>
              </a:ext>
            </a:extLst>
          </p:cNvPr>
          <p:cNvSpPr>
            <a:spLocks noGrp="1"/>
          </p:cNvSpPr>
          <p:nvPr>
            <p:ph type="dt" sz="half" idx="10"/>
          </p:nvPr>
        </p:nvSpPr>
        <p:spPr/>
        <p:txBody>
          <a:bodyPr/>
          <a:lstStyle/>
          <a:p>
            <a:fld id="{DAB512A4-4F4F-4776-A32A-DCD7E1136F8D}" type="datetimeFigureOut">
              <a:rPr lang="en-US" smtClean="0"/>
              <a:t>10/29/2024</a:t>
            </a:fld>
            <a:endParaRPr lang="en-US" dirty="0"/>
          </a:p>
        </p:txBody>
      </p:sp>
      <p:sp>
        <p:nvSpPr>
          <p:cNvPr id="6" name="Footer Placeholder 5">
            <a:extLst>
              <a:ext uri="{FF2B5EF4-FFF2-40B4-BE49-F238E27FC236}">
                <a16:creationId xmlns:a16="http://schemas.microsoft.com/office/drawing/2014/main" id="{3EBAD07C-0006-45B2-A254-2354CDBA88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30D05D-C0C8-42CC-BEFE-B1F0B85133D1}"/>
              </a:ext>
            </a:extLst>
          </p:cNvPr>
          <p:cNvSpPr>
            <a:spLocks noGrp="1"/>
          </p:cNvSpPr>
          <p:nvPr>
            <p:ph type="sldNum" sz="quarter" idx="12"/>
          </p:nvPr>
        </p:nvSpPr>
        <p:spPr/>
        <p:txBody>
          <a:bodyPr/>
          <a:lstStyle/>
          <a:p>
            <a:fld id="{08EEB6D8-D57B-4407-A127-890498B7A51C}" type="slidenum">
              <a:rPr lang="en-US" smtClean="0"/>
              <a:t>‹#›</a:t>
            </a:fld>
            <a:endParaRPr lang="en-US" dirty="0"/>
          </a:p>
        </p:txBody>
      </p:sp>
    </p:spTree>
    <p:extLst>
      <p:ext uri="{BB962C8B-B14F-4D97-AF65-F5344CB8AC3E}">
        <p14:creationId xmlns:p14="http://schemas.microsoft.com/office/powerpoint/2010/main" val="277210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71F76-B705-4CBB-8071-7125E4B06C94}"/>
              </a:ext>
            </a:extLst>
          </p:cNvPr>
          <p:cNvSpPr>
            <a:spLocks noGrp="1"/>
          </p:cNvSpPr>
          <p:nvPr>
            <p:ph type="title"/>
          </p:nvPr>
        </p:nvSpPr>
        <p:spPr>
          <a:xfrm>
            <a:off x="3237721" y="136524"/>
            <a:ext cx="8862527" cy="54451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30FEEC1-C9A2-4E2E-B045-058EE0B654C1}"/>
              </a:ext>
            </a:extLst>
          </p:cNvPr>
          <p:cNvSpPr>
            <a:spLocks noGrp="1"/>
          </p:cNvSpPr>
          <p:nvPr>
            <p:ph type="body" idx="1"/>
          </p:nvPr>
        </p:nvSpPr>
        <p:spPr>
          <a:xfrm>
            <a:off x="755780" y="1045029"/>
            <a:ext cx="10598020" cy="51319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9E92568-E3A5-45A3-BF63-69B733755A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0A4937"/>
                </a:solidFill>
              </a:defRPr>
            </a:lvl1pPr>
          </a:lstStyle>
          <a:p>
            <a:fld id="{DAB512A4-4F4F-4776-A32A-DCD7E1136F8D}" type="datetimeFigureOut">
              <a:rPr lang="en-US" smtClean="0"/>
              <a:pPr/>
              <a:t>10/29/2024</a:t>
            </a:fld>
            <a:endParaRPr lang="en-US" dirty="0"/>
          </a:p>
        </p:txBody>
      </p:sp>
      <p:sp>
        <p:nvSpPr>
          <p:cNvPr id="5" name="Footer Placeholder 4">
            <a:extLst>
              <a:ext uri="{FF2B5EF4-FFF2-40B4-BE49-F238E27FC236}">
                <a16:creationId xmlns:a16="http://schemas.microsoft.com/office/drawing/2014/main" id="{E21DA171-3312-4EFB-A7B5-9F7A693E40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0A4937"/>
                </a:solidFill>
              </a:defRPr>
            </a:lvl1pPr>
          </a:lstStyle>
          <a:p>
            <a:endParaRPr lang="en-US" dirty="0"/>
          </a:p>
        </p:txBody>
      </p:sp>
      <p:sp>
        <p:nvSpPr>
          <p:cNvPr id="6" name="Slide Number Placeholder 5">
            <a:extLst>
              <a:ext uri="{FF2B5EF4-FFF2-40B4-BE49-F238E27FC236}">
                <a16:creationId xmlns:a16="http://schemas.microsoft.com/office/drawing/2014/main" id="{2F465C5C-4F89-40D2-A737-D52026CBA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0A4937"/>
                </a:solidFill>
              </a:defRPr>
            </a:lvl1pPr>
          </a:lstStyle>
          <a:p>
            <a:fld id="{08EEB6D8-D57B-4407-A127-890498B7A51C}" type="slidenum">
              <a:rPr lang="en-US" smtClean="0"/>
              <a:pPr/>
              <a:t>‹#›</a:t>
            </a:fld>
            <a:endParaRPr lang="en-US" dirty="0"/>
          </a:p>
        </p:txBody>
      </p:sp>
    </p:spTree>
    <p:extLst>
      <p:ext uri="{BB962C8B-B14F-4D97-AF65-F5344CB8AC3E}">
        <p14:creationId xmlns:p14="http://schemas.microsoft.com/office/powerpoint/2010/main" val="10652439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1" r:id="rId4"/>
    <p:sldLayoutId id="2147483662" r:id="rId5"/>
    <p:sldLayoutId id="2147483663" r:id="rId6"/>
    <p:sldLayoutId id="2147483664"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Lst>
  <p:txStyles>
    <p:titleStyle>
      <a:lvl1pPr algn="r" defTabSz="914400" rtl="0" eaLnBrk="1" latinLnBrk="0" hangingPunct="1">
        <a:lnSpc>
          <a:spcPct val="90000"/>
        </a:lnSpc>
        <a:spcBef>
          <a:spcPct val="0"/>
        </a:spcBef>
        <a:buNone/>
        <a:defRPr sz="3200" b="0" kern="12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baseline="0">
          <a:solidFill>
            <a:srgbClr val="0A493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baseline="0">
          <a:solidFill>
            <a:srgbClr val="0A493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baseline="0">
          <a:solidFill>
            <a:srgbClr val="0A493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baseline="0">
          <a:solidFill>
            <a:srgbClr val="0A493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baseline="0">
          <a:solidFill>
            <a:srgbClr val="0A493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hyperlink" Target="mailto:rbchr@rbc.edu" TargetMode="External"/><Relationship Id="rId2" Type="http://schemas.openxmlformats.org/officeDocument/2006/relationships/image" Target="../media/image19.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04C5-B7AB-46E7-BBBE-C768D52C4D41}"/>
              </a:ext>
            </a:extLst>
          </p:cNvPr>
          <p:cNvSpPr>
            <a:spLocks noGrp="1"/>
          </p:cNvSpPr>
          <p:nvPr>
            <p:ph type="ctrTitle"/>
          </p:nvPr>
        </p:nvSpPr>
        <p:spPr/>
        <p:txBody>
          <a:bodyPr/>
          <a:lstStyle/>
          <a:p>
            <a:r>
              <a:rPr lang="en-US" b="1" dirty="0">
                <a:solidFill>
                  <a:srgbClr val="DACE84"/>
                </a:solidFill>
                <a:effectLst>
                  <a:outerShdw blurRad="38100" dist="38100" dir="2700000" algn="tl">
                    <a:srgbClr val="000000">
                      <a:alpha val="43137"/>
                    </a:srgbClr>
                  </a:outerShdw>
                </a:effectLst>
                <a:latin typeface="Book Antiqua" panose="02040602050305030304" pitchFamily="18" charset="0"/>
              </a:rPr>
              <a:t>Recruitment &amp; Selection</a:t>
            </a:r>
            <a:br>
              <a:rPr lang="en-US" b="1" dirty="0">
                <a:solidFill>
                  <a:srgbClr val="DACE84"/>
                </a:solidFill>
                <a:effectLst>
                  <a:outerShdw blurRad="38100" dist="38100" dir="2700000" algn="tl">
                    <a:srgbClr val="000000">
                      <a:alpha val="43137"/>
                    </a:srgbClr>
                  </a:outerShdw>
                </a:effectLst>
                <a:latin typeface="Book Antiqua" panose="02040602050305030304" pitchFamily="18" charset="0"/>
              </a:rPr>
            </a:br>
            <a:endParaRPr lang="en-US" dirty="0"/>
          </a:p>
        </p:txBody>
      </p:sp>
      <p:sp>
        <p:nvSpPr>
          <p:cNvPr id="3" name="Subtitle 2">
            <a:extLst>
              <a:ext uri="{FF2B5EF4-FFF2-40B4-BE49-F238E27FC236}">
                <a16:creationId xmlns:a16="http://schemas.microsoft.com/office/drawing/2014/main" id="{D3F55A3E-88AA-4702-9793-03B7082B585D}"/>
              </a:ext>
            </a:extLst>
          </p:cNvPr>
          <p:cNvSpPr>
            <a:spLocks noGrp="1"/>
          </p:cNvSpPr>
          <p:nvPr>
            <p:ph type="subTitle" idx="1"/>
          </p:nvPr>
        </p:nvSpPr>
        <p:spPr>
          <a:xfrm>
            <a:off x="1524000" y="4065563"/>
            <a:ext cx="9144000" cy="2134628"/>
          </a:xfrm>
        </p:spPr>
        <p:txBody>
          <a:bodyPr>
            <a:normAutofit/>
          </a:bodyPr>
          <a:lstStyle/>
          <a:p>
            <a:r>
              <a:rPr lang="en-US" altLang="en-US" sz="4000" b="1" dirty="0">
                <a:solidFill>
                  <a:schemeClr val="tx1"/>
                </a:solidFill>
                <a:latin typeface="Book Antiqua" panose="02040602050305030304" pitchFamily="18" charset="0"/>
                <a:cs typeface="Arial" charset="0"/>
              </a:rPr>
              <a:t>Essential Skills</a:t>
            </a:r>
          </a:p>
          <a:p>
            <a:r>
              <a:rPr lang="en-US" altLang="en-US" sz="4000" b="1" dirty="0">
                <a:solidFill>
                  <a:schemeClr val="tx1"/>
                </a:solidFill>
                <a:latin typeface="Book Antiqua" panose="02040602050305030304" pitchFamily="18" charset="0"/>
                <a:cs typeface="Arial" charset="0"/>
              </a:rPr>
              <a:t>for </a:t>
            </a:r>
          </a:p>
          <a:p>
            <a:r>
              <a:rPr lang="en-US" altLang="en-US" sz="4000" b="1" dirty="0">
                <a:solidFill>
                  <a:schemeClr val="tx1"/>
                </a:solidFill>
                <a:latin typeface="Book Antiqua" panose="02040602050305030304" pitchFamily="18" charset="0"/>
                <a:cs typeface="Arial" charset="0"/>
              </a:rPr>
              <a:t>Supervisors and Managers</a:t>
            </a:r>
            <a:endParaRPr lang="en-US" sz="4000" dirty="0"/>
          </a:p>
        </p:txBody>
      </p:sp>
    </p:spTree>
    <p:extLst>
      <p:ext uri="{BB962C8B-B14F-4D97-AF65-F5344CB8AC3E}">
        <p14:creationId xmlns:p14="http://schemas.microsoft.com/office/powerpoint/2010/main" val="359118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15301-3C59-4A6B-BC6C-7D66D5830E55}"/>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BFE0B80D-9664-4DBE-8BB7-D60C250F5913}"/>
              </a:ext>
            </a:extLst>
          </p:cNvPr>
          <p:cNvSpPr>
            <a:spLocks noGrp="1"/>
          </p:cNvSpPr>
          <p:nvPr>
            <p:ph idx="1"/>
          </p:nvPr>
        </p:nvSpPr>
        <p:spPr/>
        <p:txBody>
          <a:bodyPr>
            <a:normAutofit fontScale="85000" lnSpcReduction="20000"/>
          </a:bodyPr>
          <a:lstStyle/>
          <a:p>
            <a:pPr marL="0" marR="0">
              <a:lnSpc>
                <a:spcPct val="115000"/>
              </a:lnSpc>
              <a:spcBef>
                <a:spcPts val="0"/>
              </a:spcBef>
              <a:spcAft>
                <a:spcPts val="200"/>
              </a:spcAft>
            </a:pPr>
            <a:r>
              <a:rPr lang="en-US" b="1" u="sng" dirty="0">
                <a:latin typeface="Calibri" panose="020F0502020204030204" pitchFamily="34" charset="0"/>
                <a:ea typeface="Calibri" panose="020F0502020204030204" pitchFamily="34" charset="0"/>
                <a:cs typeface="Times New Roman" panose="02020603050405020304" pitchFamily="18" charset="0"/>
              </a:rPr>
              <a:t>Immigration Reform and Control Act (1986, amended, 1990)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Intended to manage problems arising from the flow of illegal immigrants into the U.S.</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Prohibits discrimination against job applicants on the basis of national origin and citizenship.</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Penalizes employers for hiring illegal aliens.</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Employers and the new hire are required to complete an I-9 Form within 3 days of hire. </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Verifies identity and right to work in the U.S.</a:t>
            </a:r>
          </a:p>
          <a:p>
            <a:r>
              <a:rPr lang="en-US" b="1" dirty="0">
                <a:latin typeface="Calibri" panose="020F0502020204030204" pitchFamily="34" charset="0"/>
                <a:ea typeface="Calibri" panose="020F0502020204030204" pitchFamily="34" charset="0"/>
                <a:cs typeface="Times New Roman" panose="02020603050405020304" pitchFamily="18" charset="0"/>
              </a:rPr>
              <a:t>Commonwealth of Virginia Executive Order No. 1</a:t>
            </a:r>
            <a:endParaRPr lang="en-US" dirty="0"/>
          </a:p>
        </p:txBody>
      </p:sp>
    </p:spTree>
    <p:extLst>
      <p:ext uri="{BB962C8B-B14F-4D97-AF65-F5344CB8AC3E}">
        <p14:creationId xmlns:p14="http://schemas.microsoft.com/office/powerpoint/2010/main" val="4158550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DDB5C-F4CE-4896-8CB9-BF37C59B50D0}"/>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C60832BD-4A2D-436A-B36B-7963B1DD67C9}"/>
              </a:ext>
            </a:extLst>
          </p:cNvPr>
          <p:cNvSpPr>
            <a:spLocks noGrp="1"/>
          </p:cNvSpPr>
          <p:nvPr>
            <p:ph idx="1"/>
          </p:nvPr>
        </p:nvSpPr>
        <p:spPr/>
        <p:txBody>
          <a:bodyPr>
            <a:normAutofit fontScale="77500" lnSpcReduction="20000"/>
          </a:bodyPr>
          <a:lstStyle/>
          <a:p>
            <a:pPr marL="0" marR="0">
              <a:lnSpc>
                <a:spcPct val="115000"/>
              </a:lnSpc>
              <a:spcBef>
                <a:spcPts val="0"/>
              </a:spcBef>
              <a:spcAft>
                <a:spcPts val="200"/>
              </a:spcAft>
            </a:pPr>
            <a:r>
              <a:rPr lang="en-US" b="1" u="sng" dirty="0">
                <a:latin typeface="Calibri" panose="020F0502020204030204" pitchFamily="34" charset="0"/>
                <a:ea typeface="Calibri" panose="020F0502020204030204" pitchFamily="34" charset="0"/>
                <a:cs typeface="Times New Roman" panose="02020603050405020304" pitchFamily="18" charset="0"/>
              </a:rPr>
              <a:t>Equal Opportunity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Assures equal opportunity in all facets of state government.</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Specifically prohibits discrimination on the basis of race, sex, color, national origin, religion, sexual orientation, age, political affiliation, or against otherwise qualified persons with disabilities. The policy permits appropriate employment preferences for veterans and specifically prohibits discrimination against veterans.</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Directs State agencies to take affirmative measures to emphasize the recruitment of qualified minorities, women, disabled persons, and older Virginians to serve at all levels of state government.</a:t>
            </a:r>
          </a:p>
          <a:p>
            <a:pPr marL="0" indent="0">
              <a:buNone/>
            </a:pPr>
            <a:endParaRPr lang="en-US" dirty="0"/>
          </a:p>
        </p:txBody>
      </p:sp>
    </p:spTree>
    <p:extLst>
      <p:ext uri="{BB962C8B-B14F-4D97-AF65-F5344CB8AC3E}">
        <p14:creationId xmlns:p14="http://schemas.microsoft.com/office/powerpoint/2010/main" val="994846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7A5A1-8CC5-48C2-BDA6-AB4ED4DEEDD9}"/>
              </a:ext>
            </a:extLst>
          </p:cNvPr>
          <p:cNvSpPr>
            <a:spLocks noGrp="1"/>
          </p:cNvSpPr>
          <p:nvPr>
            <p:ph type="title"/>
          </p:nvPr>
        </p:nvSpPr>
        <p:spPr/>
        <p:txBody>
          <a:bodyPr/>
          <a:lstStyle/>
          <a:p>
            <a:pPr algn="ctr"/>
            <a:r>
              <a:rPr lang="en-US" dirty="0"/>
              <a:t>Important policies and executive order</a:t>
            </a:r>
          </a:p>
        </p:txBody>
      </p:sp>
      <p:sp>
        <p:nvSpPr>
          <p:cNvPr id="3" name="Content Placeholder 2">
            <a:extLst>
              <a:ext uri="{FF2B5EF4-FFF2-40B4-BE49-F238E27FC236}">
                <a16:creationId xmlns:a16="http://schemas.microsoft.com/office/drawing/2014/main" id="{F59D48BC-7A41-41E1-9152-F1382DC19BA7}"/>
              </a:ext>
            </a:extLst>
          </p:cNvPr>
          <p:cNvSpPr>
            <a:spLocks noGrp="1"/>
          </p:cNvSpPr>
          <p:nvPr>
            <p:ph idx="1"/>
          </p:nvPr>
        </p:nvSpPr>
        <p:spPr>
          <a:xfrm>
            <a:off x="755780" y="980661"/>
            <a:ext cx="10598020" cy="5196302"/>
          </a:xfrm>
        </p:spPr>
        <p:txBody>
          <a:bodyPr>
            <a:normAutofit fontScale="92500" lnSpcReduction="20000"/>
          </a:bodyPr>
          <a:lstStyle/>
          <a:p>
            <a:pPr marL="0" indent="0" algn="ctr">
              <a:buNone/>
            </a:pPr>
            <a:endParaRPr lang="en-US" dirty="0"/>
          </a:p>
          <a:p>
            <a:pPr marL="0" indent="0" algn="ctr">
              <a:buNone/>
            </a:pPr>
            <a:r>
              <a:rPr lang="en-US" dirty="0"/>
              <a:t> </a:t>
            </a:r>
            <a:r>
              <a:rPr lang="en-US" sz="4300" b="1" dirty="0"/>
              <a:t>Policy 2.10 – Hiring</a:t>
            </a:r>
          </a:p>
          <a:p>
            <a:pPr marL="0" indent="0">
              <a:buNone/>
            </a:pPr>
            <a:endParaRPr lang="en-US" sz="1500" dirty="0"/>
          </a:p>
          <a:p>
            <a:pPr marL="0" indent="0">
              <a:buNone/>
            </a:pPr>
            <a:r>
              <a:rPr lang="en-US" dirty="0"/>
              <a:t>It is the policy of the Commonwealth to prohibit discrimination on the basis of race, sex, color, national origin, religion, age, veteran status, political affiliation, genetics, sexual orientation, gender identity, or disability in the recruitment, selection, and hiring of its workforce.</a:t>
            </a:r>
            <a:br>
              <a:rPr lang="en-US" dirty="0"/>
            </a:br>
            <a:endParaRPr lang="en-US" dirty="0"/>
          </a:p>
          <a:p>
            <a:r>
              <a:rPr lang="en-US" b="1" dirty="0"/>
              <a:t>2.05 - Equal Employment Opportunity</a:t>
            </a:r>
          </a:p>
          <a:p>
            <a:endParaRPr lang="en-US" sz="1500" dirty="0"/>
          </a:p>
          <a:p>
            <a:r>
              <a:rPr lang="en-US" b="1" dirty="0"/>
              <a:t>Executive Order Number One</a:t>
            </a:r>
          </a:p>
        </p:txBody>
      </p:sp>
    </p:spTree>
    <p:extLst>
      <p:ext uri="{BB962C8B-B14F-4D97-AF65-F5344CB8AC3E}">
        <p14:creationId xmlns:p14="http://schemas.microsoft.com/office/powerpoint/2010/main" val="1089375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82703-77C1-470F-9376-3C5FBCF8DB6B}"/>
              </a:ext>
            </a:extLst>
          </p:cNvPr>
          <p:cNvSpPr>
            <a:spLocks noGrp="1"/>
          </p:cNvSpPr>
          <p:nvPr>
            <p:ph type="title"/>
          </p:nvPr>
        </p:nvSpPr>
        <p:spPr/>
        <p:txBody>
          <a:bodyPr/>
          <a:lstStyle/>
          <a:p>
            <a:pPr algn="ctr"/>
            <a:r>
              <a:rPr lang="en-US" dirty="0"/>
              <a:t>Uniform guidelines</a:t>
            </a:r>
          </a:p>
        </p:txBody>
      </p:sp>
      <p:sp>
        <p:nvSpPr>
          <p:cNvPr id="3" name="Content Placeholder 2">
            <a:extLst>
              <a:ext uri="{FF2B5EF4-FFF2-40B4-BE49-F238E27FC236}">
                <a16:creationId xmlns:a16="http://schemas.microsoft.com/office/drawing/2014/main" id="{AC8FC315-6582-4320-9A9B-5BB363B9C53E}"/>
              </a:ext>
            </a:extLst>
          </p:cNvPr>
          <p:cNvSpPr>
            <a:spLocks noGrp="1"/>
          </p:cNvSpPr>
          <p:nvPr>
            <p:ph idx="1"/>
          </p:nvPr>
        </p:nvSpPr>
        <p:spPr/>
        <p:txBody>
          <a:bodyPr>
            <a:normAutofit/>
          </a:bodyPr>
          <a:lstStyle/>
          <a:p>
            <a:pPr marL="0" indent="0" algn="ctr">
              <a:buNone/>
            </a:pPr>
            <a:r>
              <a:rPr lang="en-US" sz="2800" b="1" dirty="0"/>
              <a:t>The Uniform Guidelines on Employee Selection Procedures (1978)</a:t>
            </a:r>
          </a:p>
          <a:p>
            <a:r>
              <a:rPr lang="en-US" sz="2400" dirty="0"/>
              <a:t>A uniform set of principles on the question of the use of tests and other selection procedures</a:t>
            </a:r>
          </a:p>
          <a:p>
            <a:endParaRPr lang="en-US" sz="2400" dirty="0"/>
          </a:p>
          <a:p>
            <a:r>
              <a:rPr lang="en-US" sz="2400" dirty="0"/>
              <a:t>Provides a framework for determining the proper use of tests and other election procedures used as a basis for any employment decision.</a:t>
            </a:r>
          </a:p>
          <a:p>
            <a:endParaRPr lang="en-US" sz="2400" dirty="0"/>
          </a:p>
          <a:p>
            <a:r>
              <a:rPr lang="en-US" sz="2400" dirty="0"/>
              <a:t>Adopted jointly by the EEOC, Civil Service Commission, Department of Labor, and Department of Justice.</a:t>
            </a:r>
          </a:p>
          <a:p>
            <a:endParaRPr lang="en-US" sz="2000" dirty="0"/>
          </a:p>
          <a:p>
            <a:r>
              <a:rPr lang="en-US" sz="2400" dirty="0"/>
              <a:t>Applied by the EEOC in enforcement </a:t>
            </a:r>
          </a:p>
          <a:p>
            <a:endParaRPr lang="en-US" sz="2000" dirty="0"/>
          </a:p>
          <a:p>
            <a:pPr marL="0" indent="0">
              <a:buNone/>
            </a:pPr>
            <a:endParaRPr lang="en-US" sz="2000" dirty="0"/>
          </a:p>
        </p:txBody>
      </p:sp>
    </p:spTree>
    <p:extLst>
      <p:ext uri="{BB962C8B-B14F-4D97-AF65-F5344CB8AC3E}">
        <p14:creationId xmlns:p14="http://schemas.microsoft.com/office/powerpoint/2010/main" val="2266575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88B364-3C60-4D6D-AE48-5DA13408CEC1}"/>
              </a:ext>
            </a:extLst>
          </p:cNvPr>
          <p:cNvSpPr>
            <a:spLocks noGrp="1"/>
          </p:cNvSpPr>
          <p:nvPr>
            <p:ph type="title"/>
          </p:nvPr>
        </p:nvSpPr>
        <p:spPr/>
        <p:txBody>
          <a:bodyPr/>
          <a:lstStyle/>
          <a:p>
            <a:endParaRPr lang="en-US" dirty="0"/>
          </a:p>
        </p:txBody>
      </p:sp>
      <p:sp>
        <p:nvSpPr>
          <p:cNvPr id="4" name="Content Placeholder 3">
            <a:extLst>
              <a:ext uri="{FF2B5EF4-FFF2-40B4-BE49-F238E27FC236}">
                <a16:creationId xmlns:a16="http://schemas.microsoft.com/office/drawing/2014/main" id="{82A76BED-4D66-459B-83CB-47777EC839E3}"/>
              </a:ext>
            </a:extLst>
          </p:cNvPr>
          <p:cNvSpPr>
            <a:spLocks noGrp="1"/>
          </p:cNvSpPr>
          <p:nvPr>
            <p:ph idx="1"/>
          </p:nvPr>
        </p:nvSpPr>
        <p:spPr/>
        <p:txBody>
          <a:bodyPr/>
          <a:lstStyle/>
          <a:p>
            <a:pPr marL="0" indent="0" algn="ctr">
              <a:buNone/>
            </a:pPr>
            <a:r>
              <a:rPr lang="en-US" sz="4400" b="1" dirty="0">
                <a:cs typeface="Arial" charset="0"/>
              </a:rPr>
              <a:t>Recruitment &amp; Selection</a:t>
            </a:r>
          </a:p>
          <a:p>
            <a:pPr>
              <a:buFont typeface="Wingdings 2" pitchFamily="18" charset="2"/>
              <a:buNone/>
            </a:pPr>
            <a:r>
              <a:rPr lang="en-US" dirty="0"/>
              <a:t>This presentation will equip you with the skills to implement:</a:t>
            </a:r>
          </a:p>
          <a:p>
            <a:pPr>
              <a:buFont typeface="Wingdings 2" pitchFamily="18" charset="2"/>
              <a:buNone/>
            </a:pPr>
            <a:br>
              <a:rPr lang="en-US" dirty="0"/>
            </a:br>
            <a:r>
              <a:rPr lang="en-US" dirty="0"/>
              <a:t>An </a:t>
            </a:r>
            <a:r>
              <a:rPr lang="en-US" b="1" dirty="0">
                <a:effectLst>
                  <a:outerShdw blurRad="38100" dist="38100" dir="2700000" algn="tl">
                    <a:srgbClr val="000000">
                      <a:alpha val="43137"/>
                    </a:srgbClr>
                  </a:outerShdw>
                </a:effectLst>
              </a:rPr>
              <a:t>efficient</a:t>
            </a:r>
            <a:r>
              <a:rPr lang="en-US" dirty="0"/>
              <a:t>, </a:t>
            </a:r>
            <a:r>
              <a:rPr lang="en-US" b="1" dirty="0">
                <a:effectLst>
                  <a:outerShdw blurRad="38100" dist="38100" dir="2700000" algn="tl">
                    <a:srgbClr val="000000">
                      <a:alpha val="43137"/>
                    </a:srgbClr>
                  </a:outerShdw>
                </a:effectLst>
              </a:rPr>
              <a:t>consistent and competitive </a:t>
            </a:r>
            <a:r>
              <a:rPr lang="en-US" dirty="0"/>
              <a:t>hiring process that promotes equal employment opportunity and a highly </a:t>
            </a:r>
            <a:r>
              <a:rPr lang="en-US" b="1" dirty="0">
                <a:effectLst>
                  <a:outerShdw blurRad="38100" dist="38100" dir="2700000" algn="tl">
                    <a:srgbClr val="000000">
                      <a:alpha val="43137"/>
                    </a:srgbClr>
                  </a:outerShdw>
                </a:effectLst>
              </a:rPr>
              <a:t>effective workforce.</a:t>
            </a:r>
            <a:br>
              <a:rPr lang="en-US" dirty="0"/>
            </a:br>
            <a:endParaRPr lang="en-US" dirty="0"/>
          </a:p>
          <a:p>
            <a:endParaRPr lang="en-US" dirty="0"/>
          </a:p>
        </p:txBody>
      </p:sp>
    </p:spTree>
    <p:extLst>
      <p:ext uri="{BB962C8B-B14F-4D97-AF65-F5344CB8AC3E}">
        <p14:creationId xmlns:p14="http://schemas.microsoft.com/office/powerpoint/2010/main" val="4289029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51503-300A-4B24-9AE1-DCADC4E2BBC6}"/>
              </a:ext>
            </a:extLst>
          </p:cNvPr>
          <p:cNvSpPr>
            <a:spLocks noGrp="1"/>
          </p:cNvSpPr>
          <p:nvPr>
            <p:ph type="title"/>
          </p:nvPr>
        </p:nvSpPr>
        <p:spPr/>
        <p:txBody>
          <a:bodyPr/>
          <a:lstStyle/>
          <a:p>
            <a:pPr algn="ctr"/>
            <a:r>
              <a:rPr lang="en-US" dirty="0"/>
              <a:t>Course objective</a:t>
            </a:r>
          </a:p>
        </p:txBody>
      </p:sp>
      <p:sp>
        <p:nvSpPr>
          <p:cNvPr id="3" name="Content Placeholder 2">
            <a:extLst>
              <a:ext uri="{FF2B5EF4-FFF2-40B4-BE49-F238E27FC236}">
                <a16:creationId xmlns:a16="http://schemas.microsoft.com/office/drawing/2014/main" id="{E19FE407-32C5-4D9D-B3EC-044E7D2450B4}"/>
              </a:ext>
            </a:extLst>
          </p:cNvPr>
          <p:cNvSpPr>
            <a:spLocks noGrp="1"/>
          </p:cNvSpPr>
          <p:nvPr>
            <p:ph sz="half" idx="1"/>
          </p:nvPr>
        </p:nvSpPr>
        <p:spPr>
          <a:xfrm>
            <a:off x="731520" y="1860930"/>
            <a:ext cx="4357977" cy="3927619"/>
          </a:xfrm>
        </p:spPr>
        <p:txBody>
          <a:bodyPr/>
          <a:lstStyle/>
          <a:p>
            <a:r>
              <a:rPr lang="en-US" altLang="en-US" dirty="0">
                <a:latin typeface="Arial Narrow" panose="020B0606020202030204" pitchFamily="34" charset="0"/>
                <a:cs typeface="Arial" pitchFamily="34" charset="0"/>
              </a:rPr>
              <a:t>Assist you in learning step by step process for recruiting, selecting, and hiring qualified employees  </a:t>
            </a:r>
          </a:p>
          <a:p>
            <a:pPr marL="0" indent="0">
              <a:buNone/>
            </a:pPr>
            <a:endParaRPr lang="en-US" altLang="en-US" sz="2400" dirty="0">
              <a:latin typeface="Arial Narrow" panose="020B0606020202030204" pitchFamily="34" charset="0"/>
              <a:cs typeface="Arial" pitchFamily="34" charset="0"/>
            </a:endParaRPr>
          </a:p>
          <a:p>
            <a:r>
              <a:rPr lang="en-US" altLang="en-US" dirty="0">
                <a:latin typeface="Arial Narrow" panose="020B0606020202030204" pitchFamily="34" charset="0"/>
                <a:cs typeface="Arial" pitchFamily="34" charset="0"/>
              </a:rPr>
              <a:t>Assist you in recognizing and avoiding hiring mistakes </a:t>
            </a:r>
          </a:p>
          <a:p>
            <a:endParaRPr lang="en-US" dirty="0"/>
          </a:p>
        </p:txBody>
      </p:sp>
      <p:sp>
        <p:nvSpPr>
          <p:cNvPr id="4" name="Content Placeholder 3">
            <a:extLst>
              <a:ext uri="{FF2B5EF4-FFF2-40B4-BE49-F238E27FC236}">
                <a16:creationId xmlns:a16="http://schemas.microsoft.com/office/drawing/2014/main" id="{62D708B3-9514-4AF7-A631-926A948BDB57}"/>
              </a:ext>
            </a:extLst>
          </p:cNvPr>
          <p:cNvSpPr>
            <a:spLocks noGrp="1"/>
          </p:cNvSpPr>
          <p:nvPr>
            <p:ph sz="half" idx="2"/>
          </p:nvPr>
        </p:nvSpPr>
        <p:spPr>
          <a:xfrm>
            <a:off x="6725478" y="1860930"/>
            <a:ext cx="4357977" cy="4158207"/>
          </a:xfrm>
        </p:spPr>
        <p:txBody>
          <a:bodyPr/>
          <a:lstStyle/>
          <a:p>
            <a:r>
              <a:rPr lang="en-US" altLang="en-US" dirty="0">
                <a:latin typeface="Arial Narrow" panose="020B0606020202030204" pitchFamily="34" charset="0"/>
                <a:cs typeface="Arial" pitchFamily="34" charset="0"/>
              </a:rPr>
              <a:t>Assist you in developing an awareness of the employment laws affecting the recruitment process</a:t>
            </a:r>
            <a:endParaRPr lang="en-US" altLang="en-US" sz="2400" dirty="0">
              <a:latin typeface="Arial Narrow" panose="020B0606020202030204" pitchFamily="34" charset="0"/>
              <a:cs typeface="Arial" pitchFamily="34" charset="0"/>
            </a:endParaRPr>
          </a:p>
          <a:p>
            <a:pPr>
              <a:buNone/>
            </a:pPr>
            <a:endParaRPr lang="en-US" altLang="en-US" sz="2400" dirty="0">
              <a:latin typeface="Arial Narrow" panose="020B0606020202030204" pitchFamily="34" charset="0"/>
              <a:cs typeface="Arial" pitchFamily="34" charset="0"/>
            </a:endParaRPr>
          </a:p>
          <a:p>
            <a:r>
              <a:rPr lang="en-US" altLang="en-US" dirty="0">
                <a:latin typeface="Arial Narrow" panose="020B0606020202030204" pitchFamily="34" charset="0"/>
                <a:cs typeface="Arial" pitchFamily="34" charset="0"/>
              </a:rPr>
              <a:t>Assist you in understanding the legal issues surrounding the recruitment process</a:t>
            </a:r>
            <a:endParaRPr lang="en-US" dirty="0"/>
          </a:p>
        </p:txBody>
      </p:sp>
    </p:spTree>
    <p:extLst>
      <p:ext uri="{BB962C8B-B14F-4D97-AF65-F5344CB8AC3E}">
        <p14:creationId xmlns:p14="http://schemas.microsoft.com/office/powerpoint/2010/main" val="1686798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4A35C-1E45-4FC8-867C-496026D88909}"/>
              </a:ext>
            </a:extLst>
          </p:cNvPr>
          <p:cNvSpPr>
            <a:spLocks noGrp="1"/>
          </p:cNvSpPr>
          <p:nvPr>
            <p:ph type="title"/>
          </p:nvPr>
        </p:nvSpPr>
        <p:spPr/>
        <p:txBody>
          <a:bodyPr/>
          <a:lstStyle/>
          <a:p>
            <a:pPr algn="ctr"/>
            <a:r>
              <a:rPr lang="en-US" dirty="0"/>
              <a:t>Human resources</a:t>
            </a:r>
          </a:p>
        </p:txBody>
      </p:sp>
      <p:sp>
        <p:nvSpPr>
          <p:cNvPr id="3" name="Content Placeholder 2">
            <a:extLst>
              <a:ext uri="{FF2B5EF4-FFF2-40B4-BE49-F238E27FC236}">
                <a16:creationId xmlns:a16="http://schemas.microsoft.com/office/drawing/2014/main" id="{496FB782-1E9B-4AF9-802D-071199F39040}"/>
              </a:ext>
            </a:extLst>
          </p:cNvPr>
          <p:cNvSpPr>
            <a:spLocks noGrp="1"/>
          </p:cNvSpPr>
          <p:nvPr>
            <p:ph idx="1"/>
          </p:nvPr>
        </p:nvSpPr>
        <p:spPr>
          <a:xfrm>
            <a:off x="875049" y="1951477"/>
            <a:ext cx="10598020" cy="5131934"/>
          </a:xfrm>
        </p:spPr>
        <p:txBody>
          <a:bodyPr/>
          <a:lstStyle/>
          <a:p>
            <a:r>
              <a:rPr lang="en-US" dirty="0"/>
              <a:t>Works with hiring managers to prepare the job description and to ensure proper procedures for review and approval are met at the department level.</a:t>
            </a:r>
            <a:br>
              <a:rPr lang="en-US" dirty="0"/>
            </a:br>
            <a:endParaRPr lang="en-US" dirty="0"/>
          </a:p>
          <a:p>
            <a:r>
              <a:rPr lang="en-US" dirty="0"/>
              <a:t>Reviews the recruitment process and provides oversight of the entire recruitment process.</a:t>
            </a:r>
          </a:p>
          <a:p>
            <a:endParaRPr lang="en-US" dirty="0"/>
          </a:p>
        </p:txBody>
      </p:sp>
    </p:spTree>
    <p:extLst>
      <p:ext uri="{BB962C8B-B14F-4D97-AF65-F5344CB8AC3E}">
        <p14:creationId xmlns:p14="http://schemas.microsoft.com/office/powerpoint/2010/main" val="702690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38149-6542-454E-9FA6-8BDFF3299BEA}"/>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2619E9DC-9055-4AF0-A736-B7359FAA5193}"/>
              </a:ext>
            </a:extLst>
          </p:cNvPr>
          <p:cNvSpPr>
            <a:spLocks noGrp="1"/>
          </p:cNvSpPr>
          <p:nvPr>
            <p:ph idx="1"/>
          </p:nvPr>
        </p:nvSpPr>
        <p:spPr/>
        <p:txBody>
          <a:bodyPr/>
          <a:lstStyle/>
          <a:p>
            <a:pPr marL="0" indent="0" algn="ctr">
              <a:buNone/>
            </a:pPr>
            <a:r>
              <a:rPr lang="en-US" b="1" dirty="0">
                <a:latin typeface="Arial Narrow" panose="020B0606020202030204" pitchFamily="34" charset="0"/>
                <a:cs typeface="Calibri" panose="020F0502020204030204" pitchFamily="34" charset="0"/>
              </a:rPr>
              <a:t>Think About</a:t>
            </a:r>
          </a:p>
          <a:p>
            <a:pPr marL="0" indent="0" algn="ctr">
              <a:buNone/>
            </a:pPr>
            <a:endParaRPr lang="en-US" dirty="0"/>
          </a:p>
        </p:txBody>
      </p:sp>
      <p:sp>
        <p:nvSpPr>
          <p:cNvPr id="4" name="Rectangle 3">
            <a:extLst>
              <a:ext uri="{FF2B5EF4-FFF2-40B4-BE49-F238E27FC236}">
                <a16:creationId xmlns:a16="http://schemas.microsoft.com/office/drawing/2014/main" id="{09E14E4B-A891-4455-8F2E-1F1CB3C5C346}"/>
              </a:ext>
            </a:extLst>
          </p:cNvPr>
          <p:cNvSpPr/>
          <p:nvPr/>
        </p:nvSpPr>
        <p:spPr>
          <a:xfrm>
            <a:off x="442622" y="1651873"/>
            <a:ext cx="11463131" cy="4955203"/>
          </a:xfrm>
          <a:prstGeom prst="rect">
            <a:avLst/>
          </a:prstGeom>
        </p:spPr>
        <p:txBody>
          <a:bodyPr wrap="square">
            <a:spAutoFit/>
          </a:bodyPr>
          <a:lstStyle/>
          <a:p>
            <a:pPr marL="342900" indent="-342900">
              <a:buFont typeface="Arial" panose="020B0604020202020204" pitchFamily="34" charset="0"/>
              <a:buChar char="•"/>
            </a:pPr>
            <a:endParaRPr lang="en-US" sz="3600" dirty="0">
              <a:latin typeface="Arial Narrow" panose="020B0606020202030204" pitchFamily="34" charset="0"/>
            </a:endParaRPr>
          </a:p>
          <a:p>
            <a:pPr marL="457200" indent="-457200">
              <a:buFont typeface="Arial" panose="020B0604020202020204" pitchFamily="34" charset="0"/>
              <a:buChar char="•"/>
            </a:pPr>
            <a:r>
              <a:rPr lang="en-US" sz="2800" b="1" dirty="0">
                <a:latin typeface="Arial" pitchFamily="34" charset="0"/>
                <a:cs typeface="Arial" pitchFamily="34" charset="0"/>
              </a:rPr>
              <a:t>Your current vacancies </a:t>
            </a:r>
          </a:p>
          <a:p>
            <a:endParaRPr lang="en-US" sz="2800" b="1" dirty="0">
              <a:latin typeface="Arial" pitchFamily="34" charset="0"/>
              <a:cs typeface="Arial" pitchFamily="34" charset="0"/>
            </a:endParaRPr>
          </a:p>
          <a:p>
            <a:pPr marL="457200" indent="-457200">
              <a:buFont typeface="Arial" panose="020B0604020202020204" pitchFamily="34" charset="0"/>
              <a:buChar char="•"/>
            </a:pPr>
            <a:r>
              <a:rPr lang="en-US" sz="2800" b="1" dirty="0">
                <a:latin typeface="Arial" pitchFamily="34" charset="0"/>
                <a:cs typeface="Arial" pitchFamily="34" charset="0"/>
              </a:rPr>
              <a:t>What you hope to learn </a:t>
            </a:r>
          </a:p>
          <a:p>
            <a:endParaRPr lang="en-US" sz="2800" b="1" dirty="0">
              <a:latin typeface="Arial" pitchFamily="34" charset="0"/>
              <a:cs typeface="Arial" pitchFamily="34" charset="0"/>
            </a:endParaRPr>
          </a:p>
          <a:p>
            <a:pPr marL="457200" indent="-457200">
              <a:buFont typeface="Arial" panose="020B0604020202020204" pitchFamily="34" charset="0"/>
              <a:buChar char="•"/>
            </a:pPr>
            <a:r>
              <a:rPr lang="en-US" sz="2800" b="1" dirty="0">
                <a:latin typeface="Arial" pitchFamily="34" charset="0"/>
                <a:cs typeface="Arial" pitchFamily="34" charset="0"/>
              </a:rPr>
              <a:t>What questions you may have</a:t>
            </a:r>
          </a:p>
          <a:p>
            <a:endParaRPr lang="en-US" sz="2800" b="1" dirty="0">
              <a:latin typeface="Arial" pitchFamily="34" charset="0"/>
              <a:cs typeface="Arial" pitchFamily="34" charset="0"/>
            </a:endParaRPr>
          </a:p>
          <a:p>
            <a:pPr marL="457200" indent="-457200">
              <a:buFont typeface="Arial" panose="020B0604020202020204" pitchFamily="34" charset="0"/>
              <a:buChar char="•"/>
            </a:pPr>
            <a:r>
              <a:rPr lang="en-US" sz="2800" b="1" dirty="0">
                <a:latin typeface="Arial" pitchFamily="34" charset="0"/>
                <a:cs typeface="Arial" pitchFamily="34" charset="0"/>
              </a:rPr>
              <a:t>Who plays an active role in the recruitment process</a:t>
            </a:r>
          </a:p>
          <a:p>
            <a:endParaRPr lang="en-US" sz="2800" b="1" dirty="0">
              <a:latin typeface="Arial" pitchFamily="34" charset="0"/>
              <a:cs typeface="Arial" pitchFamily="34" charset="0"/>
            </a:endParaRPr>
          </a:p>
          <a:p>
            <a:pPr marL="457200" indent="-457200">
              <a:buFont typeface="Arial" panose="020B0604020202020204" pitchFamily="34" charset="0"/>
              <a:buChar char="•"/>
            </a:pPr>
            <a:r>
              <a:rPr lang="en-US" sz="2800" b="1" dirty="0">
                <a:latin typeface="Arial" pitchFamily="34" charset="0"/>
                <a:cs typeface="Arial" pitchFamily="34" charset="0"/>
              </a:rPr>
              <a:t>Any previous hiring mistakes</a:t>
            </a:r>
            <a:br>
              <a:rPr lang="en-US" sz="2800" b="1" dirty="0">
                <a:latin typeface="Arial" pitchFamily="34" charset="0"/>
                <a:cs typeface="Arial" pitchFamily="34" charset="0"/>
              </a:rPr>
            </a:br>
            <a:endParaRPr lang="en-US" sz="2800" b="1" dirty="0">
              <a:latin typeface="Arial" pitchFamily="34" charset="0"/>
              <a:cs typeface="Arial" pitchFamily="34" charset="0"/>
            </a:endParaRPr>
          </a:p>
        </p:txBody>
      </p:sp>
    </p:spTree>
    <p:extLst>
      <p:ext uri="{BB962C8B-B14F-4D97-AF65-F5344CB8AC3E}">
        <p14:creationId xmlns:p14="http://schemas.microsoft.com/office/powerpoint/2010/main" val="169006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3D544-876E-4B3F-AED0-F18F68B96AD1}"/>
              </a:ext>
            </a:extLst>
          </p:cNvPr>
          <p:cNvSpPr>
            <a:spLocks noGrp="1"/>
          </p:cNvSpPr>
          <p:nvPr>
            <p:ph type="title"/>
          </p:nvPr>
        </p:nvSpPr>
        <p:spPr/>
        <p:txBody>
          <a:bodyPr/>
          <a:lstStyle/>
          <a:p>
            <a:pPr algn="l"/>
            <a:r>
              <a:rPr lang="en-US" dirty="0"/>
              <a:t>                  OBJECTIVES </a:t>
            </a:r>
          </a:p>
        </p:txBody>
      </p:sp>
      <p:sp>
        <p:nvSpPr>
          <p:cNvPr id="3" name="Content Placeholder 2">
            <a:extLst>
              <a:ext uri="{FF2B5EF4-FFF2-40B4-BE49-F238E27FC236}">
                <a16:creationId xmlns:a16="http://schemas.microsoft.com/office/drawing/2014/main" id="{008C4CD6-DF6F-4915-9E4D-59DBD72F78C4}"/>
              </a:ext>
            </a:extLst>
          </p:cNvPr>
          <p:cNvSpPr>
            <a:spLocks noGrp="1"/>
          </p:cNvSpPr>
          <p:nvPr>
            <p:ph idx="1"/>
          </p:nvPr>
        </p:nvSpPr>
        <p:spPr>
          <a:xfrm>
            <a:off x="875049" y="1935575"/>
            <a:ext cx="10598020" cy="5131934"/>
          </a:xfrm>
        </p:spPr>
        <p:txBody>
          <a:bodyPr/>
          <a:lstStyle/>
          <a:p>
            <a:pPr marL="0" indent="0">
              <a:buNone/>
            </a:pPr>
            <a:r>
              <a:rPr lang="en-US" dirty="0"/>
              <a:t>One of the key objectives for this training is: </a:t>
            </a:r>
          </a:p>
          <a:p>
            <a:pPr marL="0" indent="0" algn="ctr">
              <a:buNone/>
            </a:pPr>
            <a:endParaRPr lang="en-US" dirty="0"/>
          </a:p>
          <a:p>
            <a:pPr marL="0" indent="0" algn="ctr">
              <a:buNone/>
            </a:pPr>
            <a:r>
              <a:rPr lang="en-US" b="1" dirty="0"/>
              <a:t>To assist you in developing an awareness of the</a:t>
            </a:r>
          </a:p>
          <a:p>
            <a:pPr marL="0" indent="0" algn="ctr">
              <a:buNone/>
            </a:pPr>
            <a:r>
              <a:rPr lang="en-US" b="1" dirty="0"/>
              <a:t>	employment laws affecting the recruitment process.  </a:t>
            </a:r>
          </a:p>
          <a:p>
            <a:endParaRPr lang="en-US" dirty="0"/>
          </a:p>
        </p:txBody>
      </p:sp>
    </p:spTree>
    <p:extLst>
      <p:ext uri="{BB962C8B-B14F-4D97-AF65-F5344CB8AC3E}">
        <p14:creationId xmlns:p14="http://schemas.microsoft.com/office/powerpoint/2010/main" val="48799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9FC5-496C-4BCF-8525-D5BF8A6B54E6}"/>
              </a:ext>
            </a:extLst>
          </p:cNvPr>
          <p:cNvSpPr>
            <a:spLocks noGrp="1"/>
          </p:cNvSpPr>
          <p:nvPr>
            <p:ph type="title"/>
          </p:nvPr>
        </p:nvSpPr>
        <p:spPr/>
        <p:txBody>
          <a:bodyPr/>
          <a:lstStyle/>
          <a:p>
            <a:r>
              <a:rPr lang="en-US" dirty="0"/>
              <a:t>Recruitment</a:t>
            </a:r>
          </a:p>
        </p:txBody>
      </p:sp>
      <p:sp>
        <p:nvSpPr>
          <p:cNvPr id="3" name="Content Placeholder 2">
            <a:extLst>
              <a:ext uri="{FF2B5EF4-FFF2-40B4-BE49-F238E27FC236}">
                <a16:creationId xmlns:a16="http://schemas.microsoft.com/office/drawing/2014/main" id="{6A277105-4B02-48ED-A2E4-88C25C42008F}"/>
              </a:ext>
            </a:extLst>
          </p:cNvPr>
          <p:cNvSpPr>
            <a:spLocks noGrp="1"/>
          </p:cNvSpPr>
          <p:nvPr>
            <p:ph idx="1"/>
          </p:nvPr>
        </p:nvSpPr>
        <p:spPr/>
        <p:txBody>
          <a:bodyPr>
            <a:normAutofit lnSpcReduction="10000"/>
          </a:bodyPr>
          <a:lstStyle/>
          <a:p>
            <a:pPr marL="0" lvl="0" indent="0" algn="ctr" fontAlgn="base">
              <a:lnSpc>
                <a:spcPct val="100000"/>
              </a:lnSpc>
              <a:spcBef>
                <a:spcPct val="0"/>
              </a:spcBef>
              <a:spcAft>
                <a:spcPct val="0"/>
              </a:spcAft>
              <a:buNone/>
            </a:pPr>
            <a:r>
              <a:rPr lang="en-US" altLang="en-US" sz="4400" dirty="0">
                <a:solidFill>
                  <a:srgbClr val="FF0000"/>
                </a:solidFill>
                <a:latin typeface="Arial Narrow" panose="020B0606020202030204" pitchFamily="34" charset="0"/>
                <a:cs typeface="Arial" charset="0"/>
              </a:rPr>
              <a:t>What does recruitment mean?</a:t>
            </a:r>
          </a:p>
          <a:p>
            <a:pPr marL="0" lvl="0" indent="0" eaLnBrk="0" fontAlgn="base" hangingPunct="0">
              <a:lnSpc>
                <a:spcPct val="150000"/>
              </a:lnSpc>
              <a:spcBef>
                <a:spcPct val="0"/>
              </a:spcBef>
              <a:spcAft>
                <a:spcPct val="0"/>
              </a:spcAft>
              <a:buNone/>
            </a:pPr>
            <a:r>
              <a:rPr lang="en-US" altLang="en-US" sz="3200" dirty="0">
                <a:solidFill>
                  <a:prstClr val="black"/>
                </a:solidFill>
                <a:latin typeface="Arial Narrow" panose="020B0606020202030204" pitchFamily="34" charset="0"/>
                <a:cs typeface="Arial" charset="0"/>
              </a:rPr>
              <a:t>The process by which an organization seeks qualified candidates </a:t>
            </a:r>
          </a:p>
          <a:p>
            <a:pPr marL="0" lvl="0" indent="0" eaLnBrk="0" fontAlgn="base" hangingPunct="0">
              <a:lnSpc>
                <a:spcPct val="150000"/>
              </a:lnSpc>
              <a:spcBef>
                <a:spcPct val="0"/>
              </a:spcBef>
              <a:spcAft>
                <a:spcPct val="0"/>
              </a:spcAft>
              <a:buNone/>
            </a:pPr>
            <a:r>
              <a:rPr lang="en-US" altLang="en-US" sz="3200" dirty="0">
                <a:solidFill>
                  <a:prstClr val="black"/>
                </a:solidFill>
                <a:latin typeface="Arial Narrow" panose="020B0606020202030204" pitchFamily="34" charset="0"/>
                <a:cs typeface="Arial" charset="0"/>
              </a:rPr>
              <a:t>by posting or advertising a position that the agency intends to fill through a competitive selection process.  </a:t>
            </a:r>
          </a:p>
          <a:p>
            <a:pPr marL="0" lvl="0" indent="0" eaLnBrk="0" fontAlgn="base" hangingPunct="0">
              <a:lnSpc>
                <a:spcPct val="150000"/>
              </a:lnSpc>
              <a:spcBef>
                <a:spcPct val="0"/>
              </a:spcBef>
              <a:spcAft>
                <a:spcPct val="0"/>
              </a:spcAft>
              <a:buNone/>
            </a:pPr>
            <a:endParaRPr lang="en-US" altLang="en-US" sz="3200" dirty="0">
              <a:solidFill>
                <a:prstClr val="black"/>
              </a:solidFill>
              <a:latin typeface="Arial Narrow" panose="020B0606020202030204" pitchFamily="34" charset="0"/>
              <a:cs typeface="Arial" charset="0"/>
            </a:endParaRPr>
          </a:p>
          <a:p>
            <a:pPr marL="0" lvl="0" indent="0" eaLnBrk="0" fontAlgn="base" hangingPunct="0">
              <a:lnSpc>
                <a:spcPct val="150000"/>
              </a:lnSpc>
              <a:spcBef>
                <a:spcPct val="0"/>
              </a:spcBef>
              <a:spcAft>
                <a:spcPct val="0"/>
              </a:spcAft>
              <a:buNone/>
            </a:pPr>
            <a:r>
              <a:rPr lang="en-US" altLang="en-US" sz="3200" dirty="0">
                <a:solidFill>
                  <a:prstClr val="black"/>
                </a:solidFill>
                <a:latin typeface="Arial Narrow" panose="020B0606020202030204" pitchFamily="34" charset="0"/>
                <a:cs typeface="Arial" charset="0"/>
              </a:rPr>
              <a:t>This includes Faculty, Classified, Wage, Adjunct, and Administrative Professionals </a:t>
            </a:r>
          </a:p>
          <a:p>
            <a:endParaRPr lang="en-US" dirty="0"/>
          </a:p>
        </p:txBody>
      </p:sp>
    </p:spTree>
    <p:extLst>
      <p:ext uri="{BB962C8B-B14F-4D97-AF65-F5344CB8AC3E}">
        <p14:creationId xmlns:p14="http://schemas.microsoft.com/office/powerpoint/2010/main" val="4269502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C7DB-4BD2-44F5-8F77-743C9C823EC4}"/>
              </a:ext>
            </a:extLst>
          </p:cNvPr>
          <p:cNvSpPr>
            <a:spLocks noGrp="1"/>
          </p:cNvSpPr>
          <p:nvPr>
            <p:ph type="title"/>
          </p:nvPr>
        </p:nvSpPr>
        <p:spPr/>
        <p:txBody>
          <a:bodyPr/>
          <a:lstStyle/>
          <a:p>
            <a:pPr algn="l"/>
            <a:r>
              <a:rPr lang="en-US" dirty="0"/>
              <a:t>                   Agenda </a:t>
            </a:r>
          </a:p>
        </p:txBody>
      </p:sp>
      <p:sp>
        <p:nvSpPr>
          <p:cNvPr id="3" name="Content Placeholder 2">
            <a:extLst>
              <a:ext uri="{FF2B5EF4-FFF2-40B4-BE49-F238E27FC236}">
                <a16:creationId xmlns:a16="http://schemas.microsoft.com/office/drawing/2014/main" id="{E7F9CE54-3803-491F-8C22-8CEAB92649D5}"/>
              </a:ext>
            </a:extLst>
          </p:cNvPr>
          <p:cNvSpPr>
            <a:spLocks noGrp="1"/>
          </p:cNvSpPr>
          <p:nvPr>
            <p:ph idx="1"/>
          </p:nvPr>
        </p:nvSpPr>
        <p:spPr/>
        <p:txBody>
          <a:bodyPr/>
          <a:lstStyle/>
          <a:p>
            <a:pPr algn="ctr"/>
            <a:r>
              <a:rPr lang="en-US" dirty="0"/>
              <a:t>Review Best Practices in Hiring</a:t>
            </a:r>
          </a:p>
          <a:p>
            <a:pPr algn="ctr"/>
            <a:r>
              <a:rPr lang="en-US" dirty="0"/>
              <a:t>State Policy and the Uniform Guidelines</a:t>
            </a:r>
          </a:p>
          <a:p>
            <a:pPr algn="ctr"/>
            <a:r>
              <a:rPr lang="en-US" dirty="0"/>
              <a:t>Request-to-Fill</a:t>
            </a:r>
          </a:p>
          <a:p>
            <a:pPr algn="ctr"/>
            <a:r>
              <a:rPr lang="en-US" dirty="0"/>
              <a:t>Job Announcements</a:t>
            </a:r>
          </a:p>
          <a:p>
            <a:pPr algn="ctr"/>
            <a:r>
              <a:rPr lang="en-US" dirty="0"/>
              <a:t>Screening</a:t>
            </a:r>
          </a:p>
          <a:p>
            <a:pPr algn="ctr"/>
            <a:r>
              <a:rPr lang="en-US" dirty="0"/>
              <a:t>Selections</a:t>
            </a:r>
          </a:p>
          <a:p>
            <a:pPr algn="ctr"/>
            <a:r>
              <a:rPr lang="en-US" dirty="0"/>
              <a:t>Conclusion</a:t>
            </a:r>
          </a:p>
          <a:p>
            <a:endParaRPr lang="en-US" dirty="0"/>
          </a:p>
        </p:txBody>
      </p:sp>
    </p:spTree>
    <p:extLst>
      <p:ext uri="{BB962C8B-B14F-4D97-AF65-F5344CB8AC3E}">
        <p14:creationId xmlns:p14="http://schemas.microsoft.com/office/powerpoint/2010/main" val="277588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40711-1C7E-4FCC-8BC4-15D44D7239B7}"/>
              </a:ext>
            </a:extLst>
          </p:cNvPr>
          <p:cNvSpPr>
            <a:spLocks noGrp="1"/>
          </p:cNvSpPr>
          <p:nvPr>
            <p:ph type="title"/>
          </p:nvPr>
        </p:nvSpPr>
        <p:spPr/>
        <p:txBody>
          <a:bodyPr/>
          <a:lstStyle/>
          <a:p>
            <a:pPr algn="l"/>
            <a:r>
              <a:rPr lang="en-US" b="1" dirty="0"/>
              <a:t>       recruitment </a:t>
            </a:r>
          </a:p>
        </p:txBody>
      </p:sp>
      <p:pic>
        <p:nvPicPr>
          <p:cNvPr id="4" name="Content Placeholder 3">
            <a:extLst>
              <a:ext uri="{FF2B5EF4-FFF2-40B4-BE49-F238E27FC236}">
                <a16:creationId xmlns:a16="http://schemas.microsoft.com/office/drawing/2014/main" id="{D01A9BB2-12E9-4628-8492-91EEF0CC5633}"/>
              </a:ext>
            </a:extLst>
          </p:cNvPr>
          <p:cNvPicPr>
            <a:picLocks noGrp="1" noChangeAspect="1"/>
          </p:cNvPicPr>
          <p:nvPr>
            <p:ph idx="1"/>
          </p:nvPr>
        </p:nvPicPr>
        <p:blipFill>
          <a:blip r:embed="rId2"/>
          <a:stretch>
            <a:fillRect/>
          </a:stretch>
        </p:blipFill>
        <p:spPr>
          <a:xfrm>
            <a:off x="2902227" y="2258878"/>
            <a:ext cx="5787311" cy="3888919"/>
          </a:xfrm>
          <a:prstGeom prst="rect">
            <a:avLst/>
          </a:prstGeom>
        </p:spPr>
      </p:pic>
      <p:sp>
        <p:nvSpPr>
          <p:cNvPr id="3" name="TextBox 2">
            <a:extLst>
              <a:ext uri="{FF2B5EF4-FFF2-40B4-BE49-F238E27FC236}">
                <a16:creationId xmlns:a16="http://schemas.microsoft.com/office/drawing/2014/main" id="{3813D65B-0F82-A96D-3B85-1BE480D9D75A}"/>
              </a:ext>
            </a:extLst>
          </p:cNvPr>
          <p:cNvSpPr txBox="1"/>
          <p:nvPr/>
        </p:nvSpPr>
        <p:spPr>
          <a:xfrm>
            <a:off x="1327867" y="1296063"/>
            <a:ext cx="10416209" cy="584775"/>
          </a:xfrm>
          <a:prstGeom prst="rect">
            <a:avLst/>
          </a:prstGeom>
          <a:noFill/>
        </p:spPr>
        <p:txBody>
          <a:bodyPr wrap="square" rtlCol="0">
            <a:spAutoFit/>
          </a:bodyPr>
          <a:lstStyle/>
          <a:p>
            <a:r>
              <a:rPr lang="en-US" sz="3200" b="1" dirty="0">
                <a:solidFill>
                  <a:srgbClr val="FF0000"/>
                </a:solidFill>
              </a:rPr>
              <a:t>One of the most important objectives for recruitment :</a:t>
            </a:r>
          </a:p>
        </p:txBody>
      </p:sp>
    </p:spTree>
    <p:extLst>
      <p:ext uri="{BB962C8B-B14F-4D97-AF65-F5344CB8AC3E}">
        <p14:creationId xmlns:p14="http://schemas.microsoft.com/office/powerpoint/2010/main" val="923951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FE36-0DEE-49E2-83F1-01B3A2483B7A}"/>
              </a:ext>
            </a:extLst>
          </p:cNvPr>
          <p:cNvSpPr>
            <a:spLocks noGrp="1"/>
          </p:cNvSpPr>
          <p:nvPr>
            <p:ph type="title"/>
          </p:nvPr>
        </p:nvSpPr>
        <p:spPr/>
        <p:txBody>
          <a:bodyPr/>
          <a:lstStyle/>
          <a:p>
            <a:pPr algn="ctr"/>
            <a:r>
              <a:rPr lang="en-US" dirty="0"/>
              <a:t>you have a vacancy</a:t>
            </a:r>
          </a:p>
        </p:txBody>
      </p:sp>
      <p:sp>
        <p:nvSpPr>
          <p:cNvPr id="3" name="Content Placeholder 2">
            <a:extLst>
              <a:ext uri="{FF2B5EF4-FFF2-40B4-BE49-F238E27FC236}">
                <a16:creationId xmlns:a16="http://schemas.microsoft.com/office/drawing/2014/main" id="{CF8C1A71-11BB-44EF-97BF-B55D742FE659}"/>
              </a:ext>
            </a:extLst>
          </p:cNvPr>
          <p:cNvSpPr>
            <a:spLocks noGrp="1"/>
          </p:cNvSpPr>
          <p:nvPr>
            <p:ph idx="1"/>
          </p:nvPr>
        </p:nvSpPr>
        <p:spPr>
          <a:xfrm>
            <a:off x="676267" y="1726066"/>
            <a:ext cx="10598020" cy="5131934"/>
          </a:xfrm>
        </p:spPr>
        <p:txBody>
          <a:bodyPr>
            <a:normAutofit fontScale="77500" lnSpcReduction="20000"/>
          </a:bodyPr>
          <a:lstStyle/>
          <a:p>
            <a:r>
              <a:rPr lang="en-US" dirty="0"/>
              <a:t>Is this a time to reorganize, reclassify, or make other major changes? </a:t>
            </a:r>
          </a:p>
          <a:p>
            <a:r>
              <a:rPr lang="en-US" dirty="0">
                <a:latin typeface="Calibri" panose="020F0502020204030204" pitchFamily="34" charset="0"/>
                <a:ea typeface="Times New Roman" panose="02020603050405020304" pitchFamily="18" charset="0"/>
                <a:cs typeface="Times New Roman" panose="02020603050405020304" pitchFamily="18" charset="0"/>
              </a:rPr>
              <a:t>Perhaps the Job Description or EWP needs only a few adjustments.</a:t>
            </a:r>
          </a:p>
          <a:p>
            <a:r>
              <a:rPr lang="en-US" i="1" dirty="0"/>
              <a:t>What </a:t>
            </a:r>
            <a:r>
              <a:rPr lang="en-US" i="1" u="sng" dirty="0"/>
              <a:t>knowledge, skills and abilities (KSAs)</a:t>
            </a:r>
            <a:r>
              <a:rPr lang="en-US" i="1" dirty="0"/>
              <a:t> will the employee need to carry out their job duties? </a:t>
            </a:r>
          </a:p>
          <a:p>
            <a:r>
              <a:rPr lang="en-US" i="1" dirty="0"/>
              <a:t>What type of </a:t>
            </a:r>
            <a:r>
              <a:rPr lang="en-US" i="1" u="sng" dirty="0"/>
              <a:t>job behaviors</a:t>
            </a:r>
            <a:r>
              <a:rPr lang="en-US" i="1" dirty="0"/>
              <a:t> will they need?</a:t>
            </a:r>
            <a:r>
              <a:rPr lang="en-US" dirty="0"/>
              <a:t> Think about past employees in the position.</a:t>
            </a:r>
          </a:p>
          <a:p>
            <a:r>
              <a:rPr lang="en-US" dirty="0"/>
              <a:t> If they were outstanding, what made them outstanding? </a:t>
            </a:r>
          </a:p>
          <a:p>
            <a:r>
              <a:rPr lang="en-US" dirty="0"/>
              <a:t>If they were marginal employees, identify their weaknesses. </a:t>
            </a:r>
          </a:p>
          <a:p>
            <a:pPr marL="0" indent="0">
              <a:buNone/>
            </a:pPr>
            <a:r>
              <a:rPr lang="en-US" dirty="0"/>
              <a:t>Talk with co-workers or other managers. What skills and qualities do they value in this position? </a:t>
            </a:r>
            <a:r>
              <a:rPr lang="en-US" b="1" dirty="0"/>
              <a:t>Make a list. </a:t>
            </a:r>
            <a:r>
              <a:rPr lang="en-US" dirty="0"/>
              <a:t>This information should guide you in preparing for the overall selection process. </a:t>
            </a:r>
            <a:r>
              <a:rPr lang="en-US" i="1" dirty="0"/>
              <a:t>Time invested in thoughtfully planning the recruitment and selection process can make the difference between a good or poor hiring decision.</a:t>
            </a:r>
            <a:endParaRPr lang="en-US" dirty="0"/>
          </a:p>
          <a:p>
            <a:endParaRPr lang="en-US" dirty="0"/>
          </a:p>
          <a:p>
            <a:endParaRPr lang="en-US" dirty="0"/>
          </a:p>
        </p:txBody>
      </p:sp>
    </p:spTree>
    <p:extLst>
      <p:ext uri="{BB962C8B-B14F-4D97-AF65-F5344CB8AC3E}">
        <p14:creationId xmlns:p14="http://schemas.microsoft.com/office/powerpoint/2010/main" val="1130325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A10D-8587-4B98-8713-AAB7AB68C7A0}"/>
              </a:ext>
            </a:extLst>
          </p:cNvPr>
          <p:cNvSpPr>
            <a:spLocks noGrp="1"/>
          </p:cNvSpPr>
          <p:nvPr>
            <p:ph type="title"/>
          </p:nvPr>
        </p:nvSpPr>
        <p:spPr/>
        <p:txBody>
          <a:bodyPr/>
          <a:lstStyle/>
          <a:p>
            <a:r>
              <a:rPr lang="en-US" dirty="0">
                <a:ea typeface="Calibri" pitchFamily="34" charset="0"/>
                <a:cs typeface="Times New Roman" pitchFamily="18" charset="0"/>
              </a:rPr>
              <a:t>Pre-Recruitment Requirements / Tasks</a:t>
            </a:r>
            <a:endParaRPr lang="en-US" dirty="0"/>
          </a:p>
        </p:txBody>
      </p:sp>
      <p:sp>
        <p:nvSpPr>
          <p:cNvPr id="3" name="Content Placeholder 2">
            <a:extLst>
              <a:ext uri="{FF2B5EF4-FFF2-40B4-BE49-F238E27FC236}">
                <a16:creationId xmlns:a16="http://schemas.microsoft.com/office/drawing/2014/main" id="{C2467BF3-B909-4EB8-B788-200DDF9EC330}"/>
              </a:ext>
            </a:extLst>
          </p:cNvPr>
          <p:cNvSpPr>
            <a:spLocks noGrp="1"/>
          </p:cNvSpPr>
          <p:nvPr>
            <p:ph idx="1"/>
          </p:nvPr>
        </p:nvSpPr>
        <p:spPr/>
        <p:txBody>
          <a:bodyPr>
            <a:normAutofit lnSpcReduction="10000"/>
          </a:bodyPr>
          <a:lstStyle/>
          <a:p>
            <a:pPr lvl="1">
              <a:lnSpc>
                <a:spcPct val="150000"/>
              </a:lnSpc>
              <a:defRPr/>
            </a:pPr>
            <a:r>
              <a:rPr lang="en-US" sz="2800" b="1" dirty="0"/>
              <a:t>Review and Update</a:t>
            </a:r>
          </a:p>
          <a:p>
            <a:pPr lvl="2">
              <a:lnSpc>
                <a:spcPct val="150000"/>
              </a:lnSpc>
              <a:defRPr/>
            </a:pPr>
            <a:r>
              <a:rPr lang="en-US" sz="2400" dirty="0"/>
              <a:t>Employee Work Profile (EWP) or</a:t>
            </a:r>
          </a:p>
          <a:p>
            <a:pPr lvl="2">
              <a:lnSpc>
                <a:spcPct val="150000"/>
              </a:lnSpc>
              <a:defRPr/>
            </a:pPr>
            <a:r>
              <a:rPr lang="en-US" sz="2400" dirty="0"/>
              <a:t>Job Description</a:t>
            </a:r>
          </a:p>
          <a:p>
            <a:pPr lvl="1">
              <a:lnSpc>
                <a:spcPct val="150000"/>
              </a:lnSpc>
              <a:defRPr/>
            </a:pPr>
            <a:r>
              <a:rPr lang="en-US" sz="2800" dirty="0"/>
              <a:t>Are the following reflected accurately?</a:t>
            </a:r>
          </a:p>
          <a:p>
            <a:pPr lvl="2">
              <a:defRPr/>
            </a:pPr>
            <a:r>
              <a:rPr lang="en-US" dirty="0"/>
              <a:t>Knowledge	       </a:t>
            </a:r>
          </a:p>
          <a:p>
            <a:pPr lvl="2">
              <a:defRPr/>
            </a:pPr>
            <a:r>
              <a:rPr lang="en-US" dirty="0"/>
              <a:t>Skills	      </a:t>
            </a:r>
          </a:p>
          <a:p>
            <a:pPr lvl="2">
              <a:defRPr/>
            </a:pPr>
            <a:r>
              <a:rPr lang="en-US" dirty="0"/>
              <a:t>Abilities 	        </a:t>
            </a:r>
          </a:p>
          <a:p>
            <a:pPr lvl="2">
              <a:defRPr/>
            </a:pPr>
            <a:r>
              <a:rPr lang="en-US" dirty="0"/>
              <a:t>Competencies </a:t>
            </a:r>
          </a:p>
          <a:p>
            <a:pPr lvl="2">
              <a:defRPr/>
            </a:pPr>
            <a:r>
              <a:rPr lang="en-US" dirty="0"/>
              <a:t>Required and Preferred Qualifications</a:t>
            </a:r>
          </a:p>
          <a:p>
            <a:pPr lvl="2">
              <a:defRPr/>
            </a:pPr>
            <a:r>
              <a:rPr lang="en-US" dirty="0"/>
              <a:t>Education Qualifications (by law)</a:t>
            </a:r>
          </a:p>
          <a:p>
            <a:endParaRPr lang="en-US" dirty="0"/>
          </a:p>
        </p:txBody>
      </p:sp>
    </p:spTree>
    <p:extLst>
      <p:ext uri="{BB962C8B-B14F-4D97-AF65-F5344CB8AC3E}">
        <p14:creationId xmlns:p14="http://schemas.microsoft.com/office/powerpoint/2010/main" val="1699437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5FEEE-71EF-4259-9415-C508D9292692}"/>
              </a:ext>
            </a:extLst>
          </p:cNvPr>
          <p:cNvSpPr>
            <a:spLocks noGrp="1"/>
          </p:cNvSpPr>
          <p:nvPr>
            <p:ph type="title"/>
          </p:nvPr>
        </p:nvSpPr>
        <p:spPr/>
        <p:txBody>
          <a:bodyPr/>
          <a:lstStyle/>
          <a:p>
            <a:pPr algn="ctr"/>
            <a:r>
              <a:rPr lang="en-US" dirty="0"/>
              <a:t>kNOWLEDGE, Skills, Ability (KSA’s)</a:t>
            </a:r>
          </a:p>
        </p:txBody>
      </p:sp>
      <p:sp>
        <p:nvSpPr>
          <p:cNvPr id="3" name="Content Placeholder 2">
            <a:extLst>
              <a:ext uri="{FF2B5EF4-FFF2-40B4-BE49-F238E27FC236}">
                <a16:creationId xmlns:a16="http://schemas.microsoft.com/office/drawing/2014/main" id="{29931847-E50B-4DD3-8DB2-407A63524E88}"/>
              </a:ext>
            </a:extLst>
          </p:cNvPr>
          <p:cNvSpPr>
            <a:spLocks noGrp="1"/>
          </p:cNvSpPr>
          <p:nvPr>
            <p:ph idx="1"/>
          </p:nvPr>
        </p:nvSpPr>
        <p:spPr>
          <a:xfrm>
            <a:off x="132522" y="980662"/>
            <a:ext cx="11820939" cy="5740814"/>
          </a:xfrm>
        </p:spPr>
        <p:txBody>
          <a:bodyPr>
            <a:normAutofit/>
          </a:bodyPr>
          <a:lstStyle/>
          <a:p>
            <a:pPr marL="0" indent="0">
              <a:buNone/>
            </a:pPr>
            <a:r>
              <a:rPr lang="en-US" sz="3200" b="1" dirty="0">
                <a:solidFill>
                  <a:schemeClr val="accent2">
                    <a:lumMod val="75000"/>
                  </a:schemeClr>
                </a:solidFill>
              </a:rPr>
              <a:t>Knowledge: </a:t>
            </a:r>
            <a:r>
              <a:rPr lang="en-US" sz="3200" i="1" dirty="0"/>
              <a:t>A body of information required to the perform the functions of a job effectively (usually information that is factual or procedural in nature).</a:t>
            </a:r>
          </a:p>
          <a:p>
            <a:pPr marL="0" indent="0">
              <a:buNone/>
            </a:pPr>
            <a:endParaRPr lang="en-US" sz="3200" b="1" dirty="0">
              <a:solidFill>
                <a:schemeClr val="accent2">
                  <a:lumMod val="75000"/>
                </a:schemeClr>
              </a:solidFill>
            </a:endParaRPr>
          </a:p>
          <a:p>
            <a:pPr marL="0" indent="0">
              <a:buNone/>
            </a:pPr>
            <a:r>
              <a:rPr lang="en-US" sz="3200" b="1" dirty="0">
                <a:solidFill>
                  <a:schemeClr val="accent2">
                    <a:lumMod val="75000"/>
                  </a:schemeClr>
                </a:solidFill>
              </a:rPr>
              <a:t>Skill: </a:t>
            </a:r>
            <a:r>
              <a:rPr lang="en-US" sz="3200" i="1" dirty="0"/>
              <a:t>Specific competencies required to perform job tasks effectively and efficiently.</a:t>
            </a:r>
          </a:p>
          <a:p>
            <a:pPr marL="0" indent="0">
              <a:buNone/>
            </a:pPr>
            <a:endParaRPr lang="en-US" sz="3200" b="1" dirty="0">
              <a:solidFill>
                <a:schemeClr val="accent2">
                  <a:lumMod val="75000"/>
                </a:schemeClr>
              </a:solidFill>
            </a:endParaRPr>
          </a:p>
          <a:p>
            <a:pPr marL="0" indent="0">
              <a:buNone/>
            </a:pPr>
            <a:r>
              <a:rPr lang="en-US" sz="3200" b="1" dirty="0">
                <a:solidFill>
                  <a:schemeClr val="accent2">
                    <a:lumMod val="75000"/>
                  </a:schemeClr>
                </a:solidFill>
              </a:rPr>
              <a:t>Ability: </a:t>
            </a:r>
            <a:r>
              <a:rPr lang="en-US" sz="3200" i="1" dirty="0"/>
              <a:t>Demonstrated competence to perform job duties (observable  current competence in doing specific job content actions, not the person’s capacity to acquire this competency).</a:t>
            </a:r>
          </a:p>
        </p:txBody>
      </p:sp>
    </p:spTree>
    <p:extLst>
      <p:ext uri="{BB962C8B-B14F-4D97-AF65-F5344CB8AC3E}">
        <p14:creationId xmlns:p14="http://schemas.microsoft.com/office/powerpoint/2010/main" val="46350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5F51D-81EC-4909-84B0-DD566182F1A6}"/>
              </a:ext>
            </a:extLst>
          </p:cNvPr>
          <p:cNvSpPr>
            <a:spLocks noGrp="1"/>
          </p:cNvSpPr>
          <p:nvPr>
            <p:ph type="title"/>
          </p:nvPr>
        </p:nvSpPr>
        <p:spPr/>
        <p:txBody>
          <a:bodyPr/>
          <a:lstStyle/>
          <a:p>
            <a:pPr algn="ctr"/>
            <a:r>
              <a:rPr lang="en-US" b="1" dirty="0"/>
              <a:t>Recruitment process</a:t>
            </a:r>
          </a:p>
        </p:txBody>
      </p:sp>
      <p:pic>
        <p:nvPicPr>
          <p:cNvPr id="5" name="Content Placeholder 4">
            <a:extLst>
              <a:ext uri="{FF2B5EF4-FFF2-40B4-BE49-F238E27FC236}">
                <a16:creationId xmlns:a16="http://schemas.microsoft.com/office/drawing/2014/main" id="{29DFC0E1-531C-4674-A921-C9E3B2D165E6}"/>
              </a:ext>
            </a:extLst>
          </p:cNvPr>
          <p:cNvPicPr>
            <a:picLocks noGrp="1" noChangeAspect="1"/>
          </p:cNvPicPr>
          <p:nvPr>
            <p:ph idx="1"/>
          </p:nvPr>
        </p:nvPicPr>
        <p:blipFill>
          <a:blip r:embed="rId2">
            <a:duotone>
              <a:prstClr val="black"/>
              <a:prstClr val="white">
                <a:tint val="45000"/>
                <a:satMod val="400000"/>
              </a:prstClr>
            </a:duotone>
          </a:blip>
          <a:stretch>
            <a:fillRect/>
          </a:stretch>
        </p:blipFill>
        <p:spPr>
          <a:xfrm>
            <a:off x="152828" y="1910855"/>
            <a:ext cx="1018120" cy="1828959"/>
          </a:xfrm>
          <a:prstGeom prst="rect">
            <a:avLst/>
          </a:prstGeom>
        </p:spPr>
      </p:pic>
      <p:pic>
        <p:nvPicPr>
          <p:cNvPr id="6" name="Picture 5">
            <a:extLst>
              <a:ext uri="{FF2B5EF4-FFF2-40B4-BE49-F238E27FC236}">
                <a16:creationId xmlns:a16="http://schemas.microsoft.com/office/drawing/2014/main" id="{23E3EC7A-976D-4C4B-A044-0ECF76114DF0}"/>
              </a:ext>
            </a:extLst>
          </p:cNvPr>
          <p:cNvPicPr>
            <a:picLocks noChangeAspect="1"/>
          </p:cNvPicPr>
          <p:nvPr/>
        </p:nvPicPr>
        <p:blipFill>
          <a:blip r:embed="rId3"/>
          <a:stretch>
            <a:fillRect/>
          </a:stretch>
        </p:blipFill>
        <p:spPr>
          <a:xfrm>
            <a:off x="2000632" y="1894979"/>
            <a:ext cx="1444877" cy="1828959"/>
          </a:xfrm>
          <a:prstGeom prst="rect">
            <a:avLst/>
          </a:prstGeom>
        </p:spPr>
      </p:pic>
      <p:pic>
        <p:nvPicPr>
          <p:cNvPr id="7" name="Picture 6">
            <a:extLst>
              <a:ext uri="{FF2B5EF4-FFF2-40B4-BE49-F238E27FC236}">
                <a16:creationId xmlns:a16="http://schemas.microsoft.com/office/drawing/2014/main" id="{E3F003BD-95FA-44DD-A8A3-8D22CB585572}"/>
              </a:ext>
            </a:extLst>
          </p:cNvPr>
          <p:cNvPicPr>
            <a:picLocks noChangeAspect="1"/>
          </p:cNvPicPr>
          <p:nvPr/>
        </p:nvPicPr>
        <p:blipFill>
          <a:blip r:embed="rId4"/>
          <a:stretch>
            <a:fillRect/>
          </a:stretch>
        </p:blipFill>
        <p:spPr>
          <a:xfrm>
            <a:off x="4150059" y="1894980"/>
            <a:ext cx="1060796" cy="1828959"/>
          </a:xfrm>
          <a:prstGeom prst="rect">
            <a:avLst/>
          </a:prstGeom>
        </p:spPr>
      </p:pic>
      <p:pic>
        <p:nvPicPr>
          <p:cNvPr id="8" name="Picture 7">
            <a:extLst>
              <a:ext uri="{FF2B5EF4-FFF2-40B4-BE49-F238E27FC236}">
                <a16:creationId xmlns:a16="http://schemas.microsoft.com/office/drawing/2014/main" id="{865A38BE-196E-4596-AF53-79F65CD298BC}"/>
              </a:ext>
            </a:extLst>
          </p:cNvPr>
          <p:cNvPicPr>
            <a:picLocks noChangeAspect="1"/>
          </p:cNvPicPr>
          <p:nvPr/>
        </p:nvPicPr>
        <p:blipFill>
          <a:blip r:embed="rId5"/>
          <a:stretch>
            <a:fillRect/>
          </a:stretch>
        </p:blipFill>
        <p:spPr>
          <a:xfrm>
            <a:off x="5836131" y="1894980"/>
            <a:ext cx="999831" cy="1828959"/>
          </a:xfrm>
          <a:prstGeom prst="rect">
            <a:avLst/>
          </a:prstGeom>
        </p:spPr>
      </p:pic>
      <p:pic>
        <p:nvPicPr>
          <p:cNvPr id="10" name="Picture 9">
            <a:extLst>
              <a:ext uri="{FF2B5EF4-FFF2-40B4-BE49-F238E27FC236}">
                <a16:creationId xmlns:a16="http://schemas.microsoft.com/office/drawing/2014/main" id="{8E49316E-41F9-47FE-8CBD-307681E3761E}"/>
              </a:ext>
            </a:extLst>
          </p:cNvPr>
          <p:cNvPicPr>
            <a:picLocks noChangeAspect="1"/>
          </p:cNvPicPr>
          <p:nvPr/>
        </p:nvPicPr>
        <p:blipFill>
          <a:blip r:embed="rId6"/>
          <a:stretch>
            <a:fillRect/>
          </a:stretch>
        </p:blipFill>
        <p:spPr>
          <a:xfrm>
            <a:off x="7430551" y="1901877"/>
            <a:ext cx="1079086" cy="1828959"/>
          </a:xfrm>
          <a:prstGeom prst="rect">
            <a:avLst/>
          </a:prstGeom>
        </p:spPr>
      </p:pic>
      <p:pic>
        <p:nvPicPr>
          <p:cNvPr id="11" name="Picture 10">
            <a:extLst>
              <a:ext uri="{FF2B5EF4-FFF2-40B4-BE49-F238E27FC236}">
                <a16:creationId xmlns:a16="http://schemas.microsoft.com/office/drawing/2014/main" id="{6F9AF7A4-88BA-40A0-9E32-5067856D227A}"/>
              </a:ext>
            </a:extLst>
          </p:cNvPr>
          <p:cNvPicPr>
            <a:picLocks noChangeAspect="1"/>
          </p:cNvPicPr>
          <p:nvPr/>
        </p:nvPicPr>
        <p:blipFill>
          <a:blip r:embed="rId7"/>
          <a:stretch>
            <a:fillRect/>
          </a:stretch>
        </p:blipFill>
        <p:spPr>
          <a:xfrm>
            <a:off x="9158795" y="1913324"/>
            <a:ext cx="1213209" cy="1828959"/>
          </a:xfrm>
          <a:prstGeom prst="rect">
            <a:avLst/>
          </a:prstGeom>
        </p:spPr>
      </p:pic>
      <p:pic>
        <p:nvPicPr>
          <p:cNvPr id="12" name="Picture 11">
            <a:extLst>
              <a:ext uri="{FF2B5EF4-FFF2-40B4-BE49-F238E27FC236}">
                <a16:creationId xmlns:a16="http://schemas.microsoft.com/office/drawing/2014/main" id="{1A1232D9-E65F-4B0B-AD76-67C07C895E33}"/>
              </a:ext>
            </a:extLst>
          </p:cNvPr>
          <p:cNvPicPr>
            <a:picLocks noChangeAspect="1"/>
          </p:cNvPicPr>
          <p:nvPr/>
        </p:nvPicPr>
        <p:blipFill>
          <a:blip r:embed="rId8"/>
          <a:stretch>
            <a:fillRect/>
          </a:stretch>
        </p:blipFill>
        <p:spPr>
          <a:xfrm>
            <a:off x="10979590" y="1901877"/>
            <a:ext cx="1115665" cy="1828959"/>
          </a:xfrm>
          <a:prstGeom prst="rect">
            <a:avLst/>
          </a:prstGeom>
        </p:spPr>
      </p:pic>
      <p:sp>
        <p:nvSpPr>
          <p:cNvPr id="14" name="Arrow: Right 13">
            <a:extLst>
              <a:ext uri="{FF2B5EF4-FFF2-40B4-BE49-F238E27FC236}">
                <a16:creationId xmlns:a16="http://schemas.microsoft.com/office/drawing/2014/main" id="{3FEED271-4F85-45B4-BAE3-D2F76F6812CA}"/>
              </a:ext>
            </a:extLst>
          </p:cNvPr>
          <p:cNvSpPr/>
          <p:nvPr/>
        </p:nvSpPr>
        <p:spPr>
          <a:xfrm>
            <a:off x="1156450" y="2600104"/>
            <a:ext cx="869230" cy="301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2873ABF0-908C-4633-8A27-83E6F4F87801}"/>
              </a:ext>
            </a:extLst>
          </p:cNvPr>
          <p:cNvSpPr/>
          <p:nvPr/>
        </p:nvSpPr>
        <p:spPr>
          <a:xfrm>
            <a:off x="3418087" y="2508346"/>
            <a:ext cx="754415" cy="301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Arrow: Right 15">
            <a:extLst>
              <a:ext uri="{FF2B5EF4-FFF2-40B4-BE49-F238E27FC236}">
                <a16:creationId xmlns:a16="http://schemas.microsoft.com/office/drawing/2014/main" id="{021144E9-5BA9-4F77-BB76-CD3554B44608}"/>
              </a:ext>
            </a:extLst>
          </p:cNvPr>
          <p:cNvSpPr/>
          <p:nvPr/>
        </p:nvSpPr>
        <p:spPr>
          <a:xfrm>
            <a:off x="5206163" y="2528357"/>
            <a:ext cx="644675" cy="28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row: Right 16">
            <a:extLst>
              <a:ext uri="{FF2B5EF4-FFF2-40B4-BE49-F238E27FC236}">
                <a16:creationId xmlns:a16="http://schemas.microsoft.com/office/drawing/2014/main" id="{EBB60812-25A6-4ECC-93CA-72DC107F7B0E}"/>
              </a:ext>
            </a:extLst>
          </p:cNvPr>
          <p:cNvSpPr/>
          <p:nvPr/>
        </p:nvSpPr>
        <p:spPr>
          <a:xfrm>
            <a:off x="6809790" y="2610111"/>
            <a:ext cx="644675" cy="28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Arrow: Right 18">
            <a:extLst>
              <a:ext uri="{FF2B5EF4-FFF2-40B4-BE49-F238E27FC236}">
                <a16:creationId xmlns:a16="http://schemas.microsoft.com/office/drawing/2014/main" id="{3A1647A2-5B8B-4EE6-8B80-CB5F0D58E318}"/>
              </a:ext>
            </a:extLst>
          </p:cNvPr>
          <p:cNvSpPr/>
          <p:nvPr/>
        </p:nvSpPr>
        <p:spPr>
          <a:xfrm>
            <a:off x="8529321" y="2669294"/>
            <a:ext cx="644675" cy="28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Arrow: Right 19">
            <a:extLst>
              <a:ext uri="{FF2B5EF4-FFF2-40B4-BE49-F238E27FC236}">
                <a16:creationId xmlns:a16="http://schemas.microsoft.com/office/drawing/2014/main" id="{FCE03371-F75A-49EA-83C0-DDEA80DA30C8}"/>
              </a:ext>
            </a:extLst>
          </p:cNvPr>
          <p:cNvSpPr/>
          <p:nvPr/>
        </p:nvSpPr>
        <p:spPr>
          <a:xfrm>
            <a:off x="10356803" y="2684784"/>
            <a:ext cx="644675" cy="2811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0947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A1603-D7F8-4927-ACB1-907A4302D7B5}"/>
              </a:ext>
            </a:extLst>
          </p:cNvPr>
          <p:cNvSpPr>
            <a:spLocks noGrp="1"/>
          </p:cNvSpPr>
          <p:nvPr>
            <p:ph type="title"/>
          </p:nvPr>
        </p:nvSpPr>
        <p:spPr/>
        <p:txBody>
          <a:bodyPr/>
          <a:lstStyle/>
          <a:p>
            <a:pPr algn="l"/>
            <a:r>
              <a:rPr lang="en-US" dirty="0"/>
              <a:t>      Developing A Recruitment Strategy</a:t>
            </a:r>
          </a:p>
        </p:txBody>
      </p:sp>
      <p:sp>
        <p:nvSpPr>
          <p:cNvPr id="3" name="Content Placeholder 2">
            <a:extLst>
              <a:ext uri="{FF2B5EF4-FFF2-40B4-BE49-F238E27FC236}">
                <a16:creationId xmlns:a16="http://schemas.microsoft.com/office/drawing/2014/main" id="{D57575FE-FA1F-4A16-8673-90E39BC5DFCE}"/>
              </a:ext>
            </a:extLst>
          </p:cNvPr>
          <p:cNvSpPr>
            <a:spLocks noGrp="1"/>
          </p:cNvSpPr>
          <p:nvPr>
            <p:ph idx="1"/>
          </p:nvPr>
        </p:nvSpPr>
        <p:spPr/>
        <p:txBody>
          <a:bodyPr>
            <a:normAutofit fontScale="85000" lnSpcReduction="20000"/>
          </a:bodyPr>
          <a:lstStyle/>
          <a:p>
            <a:r>
              <a:rPr lang="en-US" sz="4000" b="1" dirty="0"/>
              <a:t>Develop a Recruitment Timeline (Think 50) </a:t>
            </a:r>
          </a:p>
          <a:p>
            <a:pPr marL="0" indent="0">
              <a:buNone/>
            </a:pPr>
            <a:r>
              <a:rPr lang="en-US" sz="4000" i="1" dirty="0"/>
              <a:t>    This means 50 days from job posting to position filled</a:t>
            </a:r>
          </a:p>
          <a:p>
            <a:endParaRPr lang="en-US" sz="4000" b="1" dirty="0"/>
          </a:p>
          <a:p>
            <a:r>
              <a:rPr lang="en-US" sz="4000" b="1" dirty="0"/>
              <a:t>Develop your Opportunity Flyer (</a:t>
            </a:r>
            <a:r>
              <a:rPr lang="en-US" sz="4000" dirty="0"/>
              <a:t>optional</a:t>
            </a:r>
            <a:r>
              <a:rPr lang="en-US" sz="4000" b="1" dirty="0"/>
              <a:t>)</a:t>
            </a:r>
          </a:p>
          <a:p>
            <a:endParaRPr lang="en-US" sz="4000" b="1" dirty="0"/>
          </a:p>
          <a:p>
            <a:r>
              <a:rPr lang="en-US" sz="4000" b="1" dirty="0"/>
              <a:t>Who is your Target Audience?</a:t>
            </a:r>
          </a:p>
          <a:p>
            <a:endParaRPr lang="en-US" sz="4000" b="1" dirty="0"/>
          </a:p>
          <a:p>
            <a:r>
              <a:rPr lang="en-US" sz="4000" b="1" dirty="0"/>
              <a:t>Where will you advertise?</a:t>
            </a:r>
          </a:p>
          <a:p>
            <a:endParaRPr lang="en-US" sz="4000" b="1" dirty="0"/>
          </a:p>
          <a:p>
            <a:r>
              <a:rPr lang="en-US" sz="4000" b="1" dirty="0"/>
              <a:t>What is your Target Hire Date?</a:t>
            </a:r>
          </a:p>
        </p:txBody>
      </p:sp>
    </p:spTree>
    <p:extLst>
      <p:ext uri="{BB962C8B-B14F-4D97-AF65-F5344CB8AC3E}">
        <p14:creationId xmlns:p14="http://schemas.microsoft.com/office/powerpoint/2010/main" val="3474722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EA6948-2AB2-481D-931B-183C1DD9769B}"/>
              </a:ext>
            </a:extLst>
          </p:cNvPr>
          <p:cNvSpPr>
            <a:spLocks noGrp="1"/>
          </p:cNvSpPr>
          <p:nvPr>
            <p:ph type="title"/>
          </p:nvPr>
        </p:nvSpPr>
        <p:spPr/>
        <p:txBody>
          <a:bodyPr/>
          <a:lstStyle/>
          <a:p>
            <a:pPr algn="ctr"/>
            <a:r>
              <a:rPr lang="en-US" dirty="0"/>
              <a:t>Recruitment &amp; Selection</a:t>
            </a:r>
          </a:p>
        </p:txBody>
      </p:sp>
      <p:sp>
        <p:nvSpPr>
          <p:cNvPr id="3" name="Content Placeholder 2">
            <a:extLst>
              <a:ext uri="{FF2B5EF4-FFF2-40B4-BE49-F238E27FC236}">
                <a16:creationId xmlns:a16="http://schemas.microsoft.com/office/drawing/2014/main" id="{FF79B594-55C4-4FCF-9D89-DDE4FC915209}"/>
              </a:ext>
            </a:extLst>
          </p:cNvPr>
          <p:cNvSpPr>
            <a:spLocks noGrp="1"/>
          </p:cNvSpPr>
          <p:nvPr>
            <p:ph idx="1"/>
          </p:nvPr>
        </p:nvSpPr>
        <p:spPr/>
        <p:txBody>
          <a:bodyPr/>
          <a:lstStyle/>
          <a:p>
            <a:pPr marL="0" indent="0" algn="ctr">
              <a:buNone/>
            </a:pPr>
            <a:r>
              <a:rPr lang="en-US" sz="5400" dirty="0"/>
              <a:t>Think about	this question	</a:t>
            </a:r>
          </a:p>
          <a:p>
            <a:pPr marL="0" indent="0">
              <a:buNone/>
            </a:pPr>
            <a:endParaRPr lang="en-US" sz="4000" dirty="0">
              <a:solidFill>
                <a:prstClr val="black"/>
              </a:solidFill>
              <a:latin typeface="Arial Narrow" pitchFamily="34" charset="0"/>
            </a:endParaRPr>
          </a:p>
          <a:p>
            <a:pPr marL="0" indent="0" algn="ctr">
              <a:buNone/>
            </a:pPr>
            <a:r>
              <a:rPr lang="en-US" sz="4800" b="1" dirty="0">
                <a:solidFill>
                  <a:prstClr val="black"/>
                </a:solidFill>
                <a:latin typeface="Arial Narrow" pitchFamily="34" charset="0"/>
              </a:rPr>
              <a:t>When is it best to recruit internal candidates as opposed to external candidates?</a:t>
            </a:r>
            <a:endParaRPr lang="en-US" sz="4800" b="1" dirty="0"/>
          </a:p>
        </p:txBody>
      </p:sp>
    </p:spTree>
    <p:extLst>
      <p:ext uri="{BB962C8B-B14F-4D97-AF65-F5344CB8AC3E}">
        <p14:creationId xmlns:p14="http://schemas.microsoft.com/office/powerpoint/2010/main" val="4288556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252F0-BF54-46CD-88B0-E8C2AFD3FECD}"/>
              </a:ext>
            </a:extLst>
          </p:cNvPr>
          <p:cNvSpPr>
            <a:spLocks noGrp="1"/>
          </p:cNvSpPr>
          <p:nvPr>
            <p:ph type="title"/>
          </p:nvPr>
        </p:nvSpPr>
        <p:spPr>
          <a:xfrm>
            <a:off x="3329473" y="136524"/>
            <a:ext cx="8862527" cy="544513"/>
          </a:xfrm>
        </p:spPr>
        <p:txBody>
          <a:bodyPr/>
          <a:lstStyle/>
          <a:p>
            <a:pPr marL="319088" marR="0" lvl="1" indent="0" algn="l" defTabSz="914400" rtl="0" eaLnBrk="1" fontAlgn="base" latinLnBrk="0" hangingPunct="1">
              <a:lnSpc>
                <a:spcPct val="100000"/>
              </a:lnSpc>
              <a:spcBef>
                <a:spcPts val="375"/>
              </a:spcBef>
              <a:spcAft>
                <a:spcPct val="0"/>
              </a:spcAft>
              <a:buClr>
                <a:srgbClr val="C0504D"/>
              </a:buClr>
              <a:buSzPct val="85000"/>
              <a:buFont typeface="Arial" panose="020B0604020202020204" pitchFamily="34" charset="0"/>
              <a:buNone/>
              <a:tabLst/>
              <a:defRPr/>
            </a:pPr>
            <a:r>
              <a:rPr lang="en-US" altLang="en-US" sz="2800" b="1" kern="1200" dirty="0">
                <a:solidFill>
                  <a:schemeClr val="bg1"/>
                </a:solidFill>
                <a:latin typeface="Arial Narrow" pitchFamily="34" charset="0"/>
                <a:ea typeface="+mn-ea"/>
                <a:cs typeface="+mn-cs"/>
              </a:rPr>
              <a:t>Recruitment Options </a:t>
            </a:r>
          </a:p>
        </p:txBody>
      </p:sp>
      <p:sp>
        <p:nvSpPr>
          <p:cNvPr id="3" name="Content Placeholder 2">
            <a:extLst>
              <a:ext uri="{FF2B5EF4-FFF2-40B4-BE49-F238E27FC236}">
                <a16:creationId xmlns:a16="http://schemas.microsoft.com/office/drawing/2014/main" id="{5AA4836D-C1EC-4F57-B6BE-75E296F8C1E9}"/>
              </a:ext>
            </a:extLst>
          </p:cNvPr>
          <p:cNvSpPr>
            <a:spLocks noGrp="1"/>
          </p:cNvSpPr>
          <p:nvPr>
            <p:ph idx="1"/>
          </p:nvPr>
        </p:nvSpPr>
        <p:spPr>
          <a:xfrm>
            <a:off x="796990" y="1932535"/>
            <a:ext cx="10598020" cy="5131934"/>
          </a:xfrm>
        </p:spPr>
        <p:txBody>
          <a:bodyPr>
            <a:normAutofit/>
          </a:bodyPr>
          <a:lstStyle/>
          <a:p>
            <a:pPr marL="890588" lvl="1" indent="-571500" fontAlgn="base">
              <a:lnSpc>
                <a:spcPct val="100000"/>
              </a:lnSpc>
              <a:spcBef>
                <a:spcPts val="375"/>
              </a:spcBef>
              <a:spcAft>
                <a:spcPct val="0"/>
              </a:spcAft>
              <a:buClr>
                <a:srgbClr val="C0504D"/>
              </a:buClr>
              <a:buSzPct val="85000"/>
            </a:pPr>
            <a:r>
              <a:rPr lang="en-US" altLang="en-US" sz="4400" b="1" dirty="0">
                <a:solidFill>
                  <a:schemeClr val="tx1"/>
                </a:solidFill>
                <a:latin typeface="Arial Narrow" pitchFamily="34" charset="0"/>
              </a:rPr>
              <a:t>Internal Agency Only </a:t>
            </a:r>
            <a:r>
              <a:rPr lang="en-US" altLang="en-US" sz="4000" b="1" dirty="0">
                <a:solidFill>
                  <a:schemeClr val="tx1"/>
                </a:solidFill>
                <a:latin typeface="Arial Narrow" pitchFamily="34" charset="0"/>
              </a:rPr>
              <a:t>(RBC Employees)</a:t>
            </a:r>
            <a:br>
              <a:rPr lang="en-US" altLang="en-US" sz="4000" b="1" dirty="0">
                <a:solidFill>
                  <a:schemeClr val="tx1"/>
                </a:solidFill>
                <a:latin typeface="Arial Narrow" pitchFamily="34" charset="0"/>
              </a:rPr>
            </a:br>
            <a:endParaRPr lang="en-US" altLang="en-US" sz="4000" b="1" dirty="0">
              <a:solidFill>
                <a:schemeClr val="tx1"/>
              </a:solidFill>
              <a:latin typeface="Arial Narrow" pitchFamily="34" charset="0"/>
            </a:endParaRPr>
          </a:p>
          <a:p>
            <a:pPr marL="890588" lvl="1" indent="-571500" fontAlgn="base">
              <a:lnSpc>
                <a:spcPct val="100000"/>
              </a:lnSpc>
              <a:spcBef>
                <a:spcPts val="375"/>
              </a:spcBef>
              <a:spcAft>
                <a:spcPct val="0"/>
              </a:spcAft>
              <a:buClr>
                <a:srgbClr val="C0504D"/>
              </a:buClr>
              <a:buSzPct val="85000"/>
            </a:pPr>
            <a:r>
              <a:rPr lang="en-US" altLang="en-US" sz="4400" b="1" dirty="0">
                <a:solidFill>
                  <a:schemeClr val="tx1"/>
                </a:solidFill>
                <a:latin typeface="Arial Narrow" pitchFamily="34" charset="0"/>
              </a:rPr>
              <a:t>State Employee Only</a:t>
            </a:r>
            <a:br>
              <a:rPr lang="en-US" altLang="en-US" sz="4400" b="1" dirty="0">
                <a:solidFill>
                  <a:schemeClr val="tx1"/>
                </a:solidFill>
                <a:latin typeface="Arial Narrow" pitchFamily="34" charset="0"/>
              </a:rPr>
            </a:br>
            <a:endParaRPr lang="en-US" altLang="en-US" sz="4400" b="1" dirty="0">
              <a:solidFill>
                <a:schemeClr val="tx1"/>
              </a:solidFill>
              <a:latin typeface="Arial Narrow" pitchFamily="34" charset="0"/>
            </a:endParaRPr>
          </a:p>
          <a:p>
            <a:pPr marL="890588" lvl="1" indent="-571500" fontAlgn="base">
              <a:lnSpc>
                <a:spcPct val="100000"/>
              </a:lnSpc>
              <a:spcBef>
                <a:spcPts val="375"/>
              </a:spcBef>
              <a:spcAft>
                <a:spcPct val="0"/>
              </a:spcAft>
              <a:buClr>
                <a:srgbClr val="C0504D"/>
              </a:buClr>
              <a:buSzPct val="85000"/>
            </a:pPr>
            <a:r>
              <a:rPr lang="en-US" altLang="en-US" sz="4400" b="1" dirty="0">
                <a:solidFill>
                  <a:schemeClr val="tx1"/>
                </a:solidFill>
                <a:latin typeface="Arial Narrow" pitchFamily="34" charset="0"/>
              </a:rPr>
              <a:t>General Public</a:t>
            </a:r>
          </a:p>
        </p:txBody>
      </p:sp>
    </p:spTree>
    <p:extLst>
      <p:ext uri="{BB962C8B-B14F-4D97-AF65-F5344CB8AC3E}">
        <p14:creationId xmlns:p14="http://schemas.microsoft.com/office/powerpoint/2010/main" val="367212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8DE80-8480-40C4-8FD1-497B4D999E3F}"/>
              </a:ext>
            </a:extLst>
          </p:cNvPr>
          <p:cNvSpPr>
            <a:spLocks noGrp="1"/>
          </p:cNvSpPr>
          <p:nvPr>
            <p:ph type="title"/>
          </p:nvPr>
        </p:nvSpPr>
        <p:spPr/>
        <p:txBody>
          <a:bodyPr/>
          <a:lstStyle/>
          <a:p>
            <a:pPr algn="ctr"/>
            <a:r>
              <a:rPr lang="en-US" altLang="en-US" sz="2800" b="1" dirty="0">
                <a:latin typeface="Arial Narrow" pitchFamily="34" charset="0"/>
              </a:rPr>
              <a:t>Determine Recruiting Sources</a:t>
            </a:r>
            <a:endParaRPr lang="en-US" sz="2800" dirty="0"/>
          </a:p>
        </p:txBody>
      </p:sp>
      <p:sp>
        <p:nvSpPr>
          <p:cNvPr id="3" name="Content Placeholder 2">
            <a:extLst>
              <a:ext uri="{FF2B5EF4-FFF2-40B4-BE49-F238E27FC236}">
                <a16:creationId xmlns:a16="http://schemas.microsoft.com/office/drawing/2014/main" id="{49C92813-C1BB-4510-9E6C-14E7A9243020}"/>
              </a:ext>
            </a:extLst>
          </p:cNvPr>
          <p:cNvSpPr>
            <a:spLocks noGrp="1"/>
          </p:cNvSpPr>
          <p:nvPr>
            <p:ph idx="1"/>
          </p:nvPr>
        </p:nvSpPr>
        <p:spPr>
          <a:xfrm>
            <a:off x="796990" y="1110116"/>
            <a:ext cx="10598020" cy="5131934"/>
          </a:xfrm>
        </p:spPr>
        <p:txBody>
          <a:bodyPr>
            <a:normAutofit fontScale="85000" lnSpcReduction="20000"/>
          </a:bodyPr>
          <a:lstStyle/>
          <a:p>
            <a:r>
              <a:rPr lang="en-US" b="1" dirty="0"/>
              <a:t>Posting Periods</a:t>
            </a:r>
          </a:p>
          <a:p>
            <a:pPr lvl="1"/>
            <a:r>
              <a:rPr lang="en-US" dirty="0"/>
              <a:t>5 Days - (minimum required)</a:t>
            </a:r>
          </a:p>
          <a:p>
            <a:pPr lvl="1"/>
            <a:r>
              <a:rPr lang="en-US" dirty="0"/>
              <a:t>10 Days</a:t>
            </a:r>
          </a:p>
          <a:p>
            <a:pPr lvl="1"/>
            <a:r>
              <a:rPr lang="en-US" dirty="0"/>
              <a:t>Open Until Filled - (recommended only for critical and hard to fill)</a:t>
            </a:r>
          </a:p>
          <a:p>
            <a:pPr lvl="1"/>
            <a:r>
              <a:rPr lang="en-US" dirty="0"/>
              <a:t>Continuous – (rare, case by case at RBC)</a:t>
            </a:r>
          </a:p>
          <a:p>
            <a:pPr lvl="1"/>
            <a:endParaRPr lang="en-US" dirty="0"/>
          </a:p>
          <a:p>
            <a:r>
              <a:rPr lang="en-US" b="1" dirty="0"/>
              <a:t>Determine Recruiting Sources</a:t>
            </a:r>
          </a:p>
          <a:p>
            <a:pPr lvl="1"/>
            <a:r>
              <a:rPr lang="en-US" dirty="0"/>
              <a:t>PageUP (DHRM’s Recruitment Management System)</a:t>
            </a:r>
          </a:p>
          <a:p>
            <a:pPr lvl="1"/>
            <a:r>
              <a:rPr lang="en-US" dirty="0"/>
              <a:t>Facebook</a:t>
            </a:r>
          </a:p>
          <a:p>
            <a:pPr lvl="1"/>
            <a:r>
              <a:rPr lang="en-US" dirty="0"/>
              <a:t>Instagram</a:t>
            </a:r>
          </a:p>
          <a:p>
            <a:pPr lvl="1"/>
            <a:r>
              <a:rPr lang="en-US" dirty="0"/>
              <a:t>Indeed</a:t>
            </a:r>
          </a:p>
          <a:p>
            <a:pPr lvl="1"/>
            <a:r>
              <a:rPr lang="en-US" dirty="0"/>
              <a:t>Agency Website</a:t>
            </a:r>
          </a:p>
          <a:p>
            <a:pPr lvl="1"/>
            <a:r>
              <a:rPr lang="en-US" dirty="0"/>
              <a:t>HigherEd</a:t>
            </a:r>
          </a:p>
          <a:p>
            <a:pPr lvl="1"/>
            <a:r>
              <a:rPr lang="en-US" dirty="0"/>
              <a:t>Career Works</a:t>
            </a:r>
          </a:p>
          <a:p>
            <a:pPr lvl="1"/>
            <a:endParaRPr lang="en-US" dirty="0"/>
          </a:p>
          <a:p>
            <a:endParaRPr lang="en-US" b="1" dirty="0"/>
          </a:p>
          <a:p>
            <a:endParaRPr lang="en-US" dirty="0"/>
          </a:p>
        </p:txBody>
      </p:sp>
    </p:spTree>
    <p:extLst>
      <p:ext uri="{BB962C8B-B14F-4D97-AF65-F5344CB8AC3E}">
        <p14:creationId xmlns:p14="http://schemas.microsoft.com/office/powerpoint/2010/main" val="8919157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24E95-93F1-49AF-881F-BCAB54B52341}"/>
              </a:ext>
            </a:extLst>
          </p:cNvPr>
          <p:cNvSpPr>
            <a:spLocks noGrp="1"/>
          </p:cNvSpPr>
          <p:nvPr>
            <p:ph type="title"/>
          </p:nvPr>
        </p:nvSpPr>
        <p:spPr/>
        <p:txBody>
          <a:bodyPr/>
          <a:lstStyle/>
          <a:p>
            <a:pPr algn="l"/>
            <a:r>
              <a:rPr lang="en-US" dirty="0"/>
              <a:t>                   Job Posting</a:t>
            </a:r>
          </a:p>
        </p:txBody>
      </p:sp>
      <p:sp>
        <p:nvSpPr>
          <p:cNvPr id="3" name="Content Placeholder 2">
            <a:extLst>
              <a:ext uri="{FF2B5EF4-FFF2-40B4-BE49-F238E27FC236}">
                <a16:creationId xmlns:a16="http://schemas.microsoft.com/office/drawing/2014/main" id="{637B6704-EDD5-4026-87B6-D2F0794282DD}"/>
              </a:ext>
            </a:extLst>
          </p:cNvPr>
          <p:cNvSpPr>
            <a:spLocks noGrp="1"/>
          </p:cNvSpPr>
          <p:nvPr>
            <p:ph idx="1"/>
          </p:nvPr>
        </p:nvSpPr>
        <p:spPr/>
        <p:txBody>
          <a:bodyPr>
            <a:normAutofit fontScale="85000" lnSpcReduction="20000"/>
          </a:bodyPr>
          <a:lstStyle/>
          <a:p>
            <a:pPr marL="0" indent="0">
              <a:buNone/>
            </a:pPr>
            <a:r>
              <a:rPr lang="en-US" sz="4200" b="1" dirty="0"/>
              <a:t>What to include in the job announcement</a:t>
            </a:r>
          </a:p>
          <a:p>
            <a:r>
              <a:rPr lang="en-US" sz="4200" dirty="0"/>
              <a:t>General overview of the position</a:t>
            </a:r>
          </a:p>
          <a:p>
            <a:r>
              <a:rPr lang="en-US" sz="4200" dirty="0"/>
              <a:t>Major job duties and responsibilities</a:t>
            </a:r>
          </a:p>
          <a:p>
            <a:pPr>
              <a:spcAft>
                <a:spcPts val="600"/>
              </a:spcAft>
            </a:pPr>
            <a:r>
              <a:rPr lang="en-US" altLang="en-US" sz="4200" dirty="0"/>
              <a:t>Required qualifications and preferred qualifications </a:t>
            </a:r>
          </a:p>
          <a:p>
            <a:pPr lvl="1">
              <a:spcAft>
                <a:spcPts val="600"/>
              </a:spcAft>
            </a:pPr>
            <a:r>
              <a:rPr lang="en-US" altLang="en-US" sz="4200" dirty="0"/>
              <a:t> not specific years of experience</a:t>
            </a:r>
          </a:p>
          <a:p>
            <a:pPr>
              <a:spcAft>
                <a:spcPts val="600"/>
              </a:spcAft>
            </a:pPr>
            <a:r>
              <a:rPr lang="en-US" altLang="en-US" sz="4200" b="1" dirty="0"/>
              <a:t>Educational and Licensure preferences (DPOR and DHP determine occupations that requires licensure(s) </a:t>
            </a:r>
          </a:p>
          <a:p>
            <a:pPr lvl="1">
              <a:spcAft>
                <a:spcPts val="600"/>
              </a:spcAft>
            </a:pPr>
            <a:r>
              <a:rPr lang="en-US" altLang="en-US" sz="4200" dirty="0"/>
              <a:t>If required by law, include as required (i.e. </a:t>
            </a:r>
            <a:r>
              <a:rPr lang="en-US" altLang="en-US" sz="4200" b="1" dirty="0"/>
              <a:t>Medical and Psychology</a:t>
            </a:r>
            <a:r>
              <a:rPr lang="en-US" altLang="en-US" sz="4200" dirty="0"/>
              <a:t>)</a:t>
            </a:r>
          </a:p>
          <a:p>
            <a:pPr lvl="1">
              <a:spcAft>
                <a:spcPts val="600"/>
              </a:spcAft>
            </a:pPr>
            <a:r>
              <a:rPr lang="en-US" altLang="en-US" sz="4200" dirty="0"/>
              <a:t>If not required by law, must be preferred</a:t>
            </a:r>
          </a:p>
          <a:p>
            <a:endParaRPr lang="en-US" dirty="0"/>
          </a:p>
        </p:txBody>
      </p:sp>
    </p:spTree>
    <p:extLst>
      <p:ext uri="{BB962C8B-B14F-4D97-AF65-F5344CB8AC3E}">
        <p14:creationId xmlns:p14="http://schemas.microsoft.com/office/powerpoint/2010/main" val="17913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4BB6F-9118-408D-8D4D-3A6338E9CB81}"/>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11BD732B-A006-4CF6-ABC4-62B04AAEDBE0}"/>
              </a:ext>
            </a:extLst>
          </p:cNvPr>
          <p:cNvSpPr>
            <a:spLocks noGrp="1"/>
          </p:cNvSpPr>
          <p:nvPr>
            <p:ph idx="1"/>
          </p:nvPr>
        </p:nvSpPr>
        <p:spPr/>
        <p:txBody>
          <a:bodyPr>
            <a:normAutofit fontScale="70000" lnSpcReduction="20000"/>
          </a:bodyPr>
          <a:lstStyle/>
          <a:p>
            <a:pPr marL="0" marR="0">
              <a:lnSpc>
                <a:spcPct val="115000"/>
              </a:lnSpc>
              <a:spcBef>
                <a:spcPts val="0"/>
              </a:spcBef>
              <a:spcAft>
                <a:spcPts val="200"/>
              </a:spcAft>
            </a:pPr>
            <a:r>
              <a:rPr lang="en-US" b="1" u="sng" dirty="0">
                <a:latin typeface="Calibri" panose="020F0502020204030204" pitchFamily="34" charset="0"/>
                <a:ea typeface="Calibri" panose="020F0502020204030204" pitchFamily="34" charset="0"/>
                <a:cs typeface="Times New Roman" panose="02020603050405020304" pitchFamily="18" charset="0"/>
              </a:rPr>
              <a:t>Title VII of the Civil Rights Act (1964)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Prohibits discrimination or segregation based on an individual’s race, color, religion, gender or national origin in all terms and conditions of employment.</a:t>
            </a:r>
          </a:p>
          <a:p>
            <a:pPr marL="342900" lvl="0" indent="-342900">
              <a:lnSpc>
                <a:spcPct val="115000"/>
              </a:lnSpc>
              <a:spcBef>
                <a:spcPts val="0"/>
              </a:spcBef>
              <a:spcAft>
                <a:spcPts val="200"/>
              </a:spcAft>
              <a:buFont typeface="Times New Roman" panose="02020603050405020304" pitchFamily="18" charset="0"/>
              <a:buChar char="•"/>
              <a:tabLst>
                <a:tab pos="2286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Provides equal opportunity to participate in training programs, giving all equal opportunity for advancement.</a:t>
            </a:r>
          </a:p>
          <a:p>
            <a:pPr marL="342900" lvl="0" indent="-342900">
              <a:lnSpc>
                <a:spcPct val="115000"/>
              </a:lnSpc>
              <a:spcBef>
                <a:spcPts val="0"/>
              </a:spcBef>
              <a:spcAft>
                <a:spcPts val="200"/>
              </a:spcAft>
              <a:buFont typeface="Times New Roman" panose="02020603050405020304" pitchFamily="18" charset="0"/>
              <a:buChar char="•"/>
              <a:tabLst>
                <a:tab pos="2286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Prohibits discrimination in compensation practices. </a:t>
            </a:r>
          </a:p>
          <a:p>
            <a:pPr marL="342900" lvl="0" indent="-342900">
              <a:lnSpc>
                <a:spcPct val="115000"/>
              </a:lnSpc>
              <a:spcBef>
                <a:spcPts val="0"/>
              </a:spcBef>
              <a:spcAft>
                <a:spcPts val="200"/>
              </a:spcAft>
              <a:buFont typeface="Times New Roman" panose="02020603050405020304" pitchFamily="18" charset="0"/>
              <a:buChar char="•"/>
              <a:tabLst>
                <a:tab pos="2286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Applies to federal, state and local governments, in addition to some private employers, labor unions and educational institutions.</a:t>
            </a:r>
          </a:p>
        </p:txBody>
      </p:sp>
    </p:spTree>
    <p:extLst>
      <p:ext uri="{BB962C8B-B14F-4D97-AF65-F5344CB8AC3E}">
        <p14:creationId xmlns:p14="http://schemas.microsoft.com/office/powerpoint/2010/main" val="13225683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9C4C3-F87E-4920-873C-8E37C47D610F}"/>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4901182-E9F0-44C3-9315-EA1DAE9C2834}"/>
              </a:ext>
            </a:extLst>
          </p:cNvPr>
          <p:cNvSpPr>
            <a:spLocks noGrp="1"/>
          </p:cNvSpPr>
          <p:nvPr>
            <p:ph idx="1"/>
          </p:nvPr>
        </p:nvSpPr>
        <p:spPr/>
        <p:txBody>
          <a:bodyPr>
            <a:normAutofit fontScale="92500"/>
          </a:bodyPr>
          <a:lstStyle/>
          <a:p>
            <a:pPr>
              <a:spcAft>
                <a:spcPts val="600"/>
              </a:spcAft>
            </a:pPr>
            <a:r>
              <a:rPr lang="en-US" altLang="en-US" dirty="0"/>
              <a:t>Minimum and maximum salary </a:t>
            </a:r>
            <a:r>
              <a:rPr lang="en-US" altLang="en-US" i="1" dirty="0"/>
              <a:t>(</a:t>
            </a:r>
            <a:r>
              <a:rPr lang="en-US" altLang="en-US" b="1" i="1" dirty="0"/>
              <a:t>Avoid Commensurate with experience to attract applicants, set expectations</a:t>
            </a:r>
            <a:r>
              <a:rPr lang="en-US" altLang="en-US" i="1" dirty="0"/>
              <a:t>)</a:t>
            </a:r>
          </a:p>
          <a:p>
            <a:pPr>
              <a:spcAft>
                <a:spcPts val="600"/>
              </a:spcAft>
            </a:pPr>
            <a:r>
              <a:rPr lang="en-US" altLang="en-US" dirty="0"/>
              <a:t>Conditions of employment/Special Requirements (Hours, Physical agility, driving, drug testing, background etc. </a:t>
            </a:r>
          </a:p>
          <a:p>
            <a:pPr>
              <a:spcAft>
                <a:spcPts val="600"/>
              </a:spcAft>
            </a:pPr>
            <a:r>
              <a:rPr lang="en-US" altLang="en-US" dirty="0"/>
              <a:t>Number of positions being filled from the same posting</a:t>
            </a:r>
          </a:p>
          <a:p>
            <a:pPr>
              <a:spcAft>
                <a:spcPts val="600"/>
              </a:spcAft>
            </a:pPr>
            <a:r>
              <a:rPr lang="en-US" altLang="en-US" dirty="0"/>
              <a:t>Alternate Work Schedules/ Telework </a:t>
            </a:r>
          </a:p>
          <a:p>
            <a:pPr>
              <a:spcAft>
                <a:spcPts val="600"/>
              </a:spcAft>
            </a:pPr>
            <a:r>
              <a:rPr lang="en-US" altLang="en-US" dirty="0"/>
              <a:t>EEO Statement</a:t>
            </a:r>
          </a:p>
          <a:p>
            <a:pPr>
              <a:spcAft>
                <a:spcPts val="600"/>
              </a:spcAft>
            </a:pPr>
            <a:r>
              <a:rPr lang="en-US" altLang="en-US" dirty="0"/>
              <a:t>Post Specific Questions as part screening </a:t>
            </a:r>
          </a:p>
          <a:p>
            <a:endParaRPr lang="en-US" dirty="0"/>
          </a:p>
        </p:txBody>
      </p:sp>
    </p:spTree>
    <p:extLst>
      <p:ext uri="{BB962C8B-B14F-4D97-AF65-F5344CB8AC3E}">
        <p14:creationId xmlns:p14="http://schemas.microsoft.com/office/powerpoint/2010/main" val="828678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8B339-3D5F-483D-AA03-5170B45DFB56}"/>
              </a:ext>
            </a:extLst>
          </p:cNvPr>
          <p:cNvSpPr>
            <a:spLocks noGrp="1"/>
          </p:cNvSpPr>
          <p:nvPr>
            <p:ph type="title"/>
          </p:nvPr>
        </p:nvSpPr>
        <p:spPr/>
        <p:txBody>
          <a:bodyPr/>
          <a:lstStyle/>
          <a:p>
            <a:pPr algn="l"/>
            <a:r>
              <a:rPr lang="en-US" dirty="0"/>
              <a:t>                 Job Posting</a:t>
            </a:r>
          </a:p>
        </p:txBody>
      </p:sp>
      <p:sp>
        <p:nvSpPr>
          <p:cNvPr id="3" name="Content Placeholder 2">
            <a:extLst>
              <a:ext uri="{FF2B5EF4-FFF2-40B4-BE49-F238E27FC236}">
                <a16:creationId xmlns:a16="http://schemas.microsoft.com/office/drawing/2014/main" id="{4B1C4210-1680-4BB3-A8F5-4B56F220D050}"/>
              </a:ext>
            </a:extLst>
          </p:cNvPr>
          <p:cNvSpPr>
            <a:spLocks noGrp="1"/>
          </p:cNvSpPr>
          <p:nvPr>
            <p:ph idx="1"/>
          </p:nvPr>
        </p:nvSpPr>
        <p:spPr>
          <a:xfrm>
            <a:off x="731926" y="1856062"/>
            <a:ext cx="10598020" cy="5131934"/>
          </a:xfrm>
        </p:spPr>
        <p:txBody>
          <a:bodyPr>
            <a:normAutofit fontScale="77500" lnSpcReduction="20000"/>
          </a:bodyPr>
          <a:lstStyle/>
          <a:p>
            <a:r>
              <a:rPr lang="en-US" dirty="0"/>
              <a:t>Policy 2.10, Hiring, specifically </a:t>
            </a:r>
            <a:r>
              <a:rPr lang="en-US" b="1" dirty="0"/>
              <a:t>prohibits noting a certain number of years of experience </a:t>
            </a:r>
            <a:r>
              <a:rPr lang="en-US" dirty="0"/>
              <a:t>or specific educational requirements unless these experience or education requirements are sanctioned by law. </a:t>
            </a:r>
          </a:p>
          <a:p>
            <a:endParaRPr lang="en-US" dirty="0"/>
          </a:p>
          <a:p>
            <a:r>
              <a:rPr lang="en-US" dirty="0"/>
              <a:t>Educational requirements that are not mandated by law must be listed in the job announcement as preferred qualifications, and the announcement must include a provision for substitution of equivalent applicable experience or training.</a:t>
            </a:r>
          </a:p>
          <a:p>
            <a:pPr marL="0" indent="0">
              <a:buNone/>
            </a:pPr>
            <a:endParaRPr lang="en-US" dirty="0"/>
          </a:p>
          <a:p>
            <a:r>
              <a:rPr lang="en-US" dirty="0"/>
              <a:t>When indicating a preference for a college degree, the announcement should also include the specific types of related degrees or coursework that are applicable to the position’s core duties. </a:t>
            </a:r>
          </a:p>
          <a:p>
            <a:endParaRPr lang="en-US" dirty="0"/>
          </a:p>
        </p:txBody>
      </p:sp>
    </p:spTree>
    <p:extLst>
      <p:ext uri="{BB962C8B-B14F-4D97-AF65-F5344CB8AC3E}">
        <p14:creationId xmlns:p14="http://schemas.microsoft.com/office/powerpoint/2010/main" val="2317401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D2956-77DE-416F-AA37-3A0A349CBE44}"/>
              </a:ext>
            </a:extLst>
          </p:cNvPr>
          <p:cNvSpPr>
            <a:spLocks noGrp="1"/>
          </p:cNvSpPr>
          <p:nvPr>
            <p:ph type="title"/>
          </p:nvPr>
        </p:nvSpPr>
        <p:spPr>
          <a:xfrm>
            <a:off x="3329473" y="136524"/>
            <a:ext cx="8862527" cy="544513"/>
          </a:xfrm>
        </p:spPr>
        <p:txBody>
          <a:bodyPr/>
          <a:lstStyle/>
          <a:p>
            <a:pPr algn="l"/>
            <a:r>
              <a:rPr lang="en-US" dirty="0"/>
              <a:t>                   screening applications</a:t>
            </a:r>
          </a:p>
        </p:txBody>
      </p:sp>
      <p:sp>
        <p:nvSpPr>
          <p:cNvPr id="3" name="Content Placeholder 2">
            <a:extLst>
              <a:ext uri="{FF2B5EF4-FFF2-40B4-BE49-F238E27FC236}">
                <a16:creationId xmlns:a16="http://schemas.microsoft.com/office/drawing/2014/main" id="{CDAA9582-D1DA-41E0-9492-9953DF0CD4BC}"/>
              </a:ext>
            </a:extLst>
          </p:cNvPr>
          <p:cNvSpPr>
            <a:spLocks noGrp="1"/>
          </p:cNvSpPr>
          <p:nvPr>
            <p:ph idx="1"/>
          </p:nvPr>
        </p:nvSpPr>
        <p:spPr>
          <a:xfrm>
            <a:off x="196133" y="1589542"/>
            <a:ext cx="11221278" cy="5131934"/>
          </a:xfrm>
        </p:spPr>
        <p:txBody>
          <a:bodyPr>
            <a:normAutofit fontScale="92500" lnSpcReduction="20000"/>
          </a:bodyPr>
          <a:lstStyle/>
          <a:p>
            <a:pPr marL="0" indent="0">
              <a:spcAft>
                <a:spcPts val="600"/>
              </a:spcAft>
              <a:buNone/>
            </a:pPr>
            <a:r>
              <a:rPr lang="en-US" altLang="en-US" i="1" dirty="0"/>
              <a:t>Applications are screened to document the process and ensure consistency and equity. When screening applications you must consider:</a:t>
            </a:r>
          </a:p>
          <a:p>
            <a:pPr lvl="1">
              <a:spcAft>
                <a:spcPts val="600"/>
              </a:spcAft>
            </a:pPr>
            <a:r>
              <a:rPr lang="en-US" altLang="en-US" i="1" dirty="0"/>
              <a:t>Online State Applications</a:t>
            </a:r>
          </a:p>
          <a:p>
            <a:pPr lvl="1">
              <a:spcAft>
                <a:spcPts val="600"/>
              </a:spcAft>
            </a:pPr>
            <a:r>
              <a:rPr lang="en-US" altLang="en-US" i="1" dirty="0"/>
              <a:t>Resume </a:t>
            </a:r>
          </a:p>
          <a:p>
            <a:pPr lvl="1">
              <a:spcAft>
                <a:spcPts val="600"/>
              </a:spcAft>
            </a:pPr>
            <a:r>
              <a:rPr lang="en-US" altLang="en-US" i="1" dirty="0"/>
              <a:t>Cover letter (If submitted)</a:t>
            </a:r>
          </a:p>
          <a:p>
            <a:r>
              <a:rPr lang="en-US" dirty="0"/>
              <a:t>Applicants are no longer required to provide education and salary on the state application</a:t>
            </a:r>
          </a:p>
          <a:p>
            <a:r>
              <a:rPr lang="en-US" dirty="0"/>
              <a:t>Applicants may upload a resume in place of completing  experience. </a:t>
            </a:r>
          </a:p>
          <a:p>
            <a:pPr lvl="1"/>
            <a:r>
              <a:rPr lang="en-US" dirty="0"/>
              <a:t>Applicants may apply for state jobs using their mobile device.</a:t>
            </a:r>
          </a:p>
          <a:p>
            <a:pPr marL="0" indent="0">
              <a:buNone/>
            </a:pPr>
            <a:endParaRPr lang="en-US" dirty="0"/>
          </a:p>
        </p:txBody>
      </p:sp>
    </p:spTree>
    <p:extLst>
      <p:ext uri="{BB962C8B-B14F-4D97-AF65-F5344CB8AC3E}">
        <p14:creationId xmlns:p14="http://schemas.microsoft.com/office/powerpoint/2010/main" val="20319252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F452D-3BC5-46AF-BE96-248644385CCF}"/>
              </a:ext>
            </a:extLst>
          </p:cNvPr>
          <p:cNvSpPr>
            <a:spLocks noGrp="1"/>
          </p:cNvSpPr>
          <p:nvPr>
            <p:ph type="title"/>
          </p:nvPr>
        </p:nvSpPr>
        <p:spPr/>
        <p:txBody>
          <a:bodyPr/>
          <a:lstStyle/>
          <a:p>
            <a:r>
              <a:rPr lang="en-US" dirty="0"/>
              <a:t>screening applications</a:t>
            </a:r>
          </a:p>
        </p:txBody>
      </p:sp>
      <p:sp>
        <p:nvSpPr>
          <p:cNvPr id="3" name="Content Placeholder 2">
            <a:extLst>
              <a:ext uri="{FF2B5EF4-FFF2-40B4-BE49-F238E27FC236}">
                <a16:creationId xmlns:a16="http://schemas.microsoft.com/office/drawing/2014/main" id="{78639A2A-C851-478D-915C-FF05F652413E}"/>
              </a:ext>
            </a:extLst>
          </p:cNvPr>
          <p:cNvSpPr>
            <a:spLocks noGrp="1"/>
          </p:cNvSpPr>
          <p:nvPr>
            <p:ph idx="1"/>
          </p:nvPr>
        </p:nvSpPr>
        <p:spPr>
          <a:xfrm>
            <a:off x="731926" y="1726066"/>
            <a:ext cx="10598020" cy="5131934"/>
          </a:xfrm>
        </p:spPr>
        <p:txBody>
          <a:bodyPr>
            <a:normAutofit fontScale="77500" lnSpcReduction="20000"/>
          </a:bodyPr>
          <a:lstStyle/>
          <a:p>
            <a:pPr marL="0" indent="0">
              <a:buNone/>
            </a:pPr>
            <a:r>
              <a:rPr lang="en-US" dirty="0"/>
              <a:t>Evaluate the qualifications of individuals in the applicant pool </a:t>
            </a:r>
          </a:p>
          <a:p>
            <a:pPr marL="0" indent="0">
              <a:buNone/>
            </a:pPr>
            <a:r>
              <a:rPr lang="en-US" dirty="0"/>
              <a:t>against established qualifications to determine which applicants </a:t>
            </a:r>
          </a:p>
          <a:p>
            <a:pPr marL="0" indent="0">
              <a:buNone/>
            </a:pPr>
            <a:r>
              <a:rPr lang="en-US" dirty="0"/>
              <a:t>meet minimum qualifications</a:t>
            </a:r>
            <a:br>
              <a:rPr lang="en-US" dirty="0"/>
            </a:br>
            <a:endParaRPr lang="en-US" dirty="0"/>
          </a:p>
          <a:p>
            <a:r>
              <a:rPr lang="en-US" dirty="0"/>
              <a:t>Screening criteria based on required and preferred qualifications</a:t>
            </a:r>
          </a:p>
          <a:p>
            <a:pPr marL="0" indent="0">
              <a:buNone/>
            </a:pPr>
            <a:r>
              <a:rPr lang="en-US" dirty="0"/>
              <a:t>   from Employee Work Profile or Position Description</a:t>
            </a:r>
            <a:br>
              <a:rPr lang="en-US" dirty="0"/>
            </a:br>
            <a:endParaRPr lang="en-US" dirty="0"/>
          </a:p>
          <a:p>
            <a:r>
              <a:rPr lang="en-US" dirty="0"/>
              <a:t>Determine which qualified applicants will be interviewed</a:t>
            </a:r>
            <a:br>
              <a:rPr lang="en-US" dirty="0"/>
            </a:br>
            <a:endParaRPr lang="en-US" dirty="0"/>
          </a:p>
          <a:p>
            <a:r>
              <a:rPr lang="en-US" dirty="0"/>
              <a:t>Apply screening criteria fairly and consistently to all applicants</a:t>
            </a:r>
            <a:br>
              <a:rPr lang="en-US" dirty="0"/>
            </a:br>
            <a:endParaRPr lang="en-US" dirty="0"/>
          </a:p>
          <a:p>
            <a:r>
              <a:rPr lang="en-US" dirty="0"/>
              <a:t>Must be able to justify screening</a:t>
            </a:r>
          </a:p>
        </p:txBody>
      </p:sp>
    </p:spTree>
    <p:extLst>
      <p:ext uri="{BB962C8B-B14F-4D97-AF65-F5344CB8AC3E}">
        <p14:creationId xmlns:p14="http://schemas.microsoft.com/office/powerpoint/2010/main" val="21658482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75B121-E07C-4308-9955-ADF3BC37B63D}"/>
              </a:ext>
            </a:extLst>
          </p:cNvPr>
          <p:cNvSpPr>
            <a:spLocks noGrp="1"/>
          </p:cNvSpPr>
          <p:nvPr>
            <p:ph type="title"/>
          </p:nvPr>
        </p:nvSpPr>
        <p:spPr/>
        <p:txBody>
          <a:bodyPr/>
          <a:lstStyle/>
          <a:p>
            <a:r>
              <a:rPr lang="en-US" dirty="0"/>
              <a:t>screening applications</a:t>
            </a:r>
          </a:p>
        </p:txBody>
      </p:sp>
      <p:sp>
        <p:nvSpPr>
          <p:cNvPr id="3" name="Content Placeholder 2">
            <a:extLst>
              <a:ext uri="{FF2B5EF4-FFF2-40B4-BE49-F238E27FC236}">
                <a16:creationId xmlns:a16="http://schemas.microsoft.com/office/drawing/2014/main" id="{5BB2EBE7-0CDA-46E4-B2F7-99EF39EB566F}"/>
              </a:ext>
            </a:extLst>
          </p:cNvPr>
          <p:cNvSpPr>
            <a:spLocks noGrp="1"/>
          </p:cNvSpPr>
          <p:nvPr>
            <p:ph idx="1"/>
          </p:nvPr>
        </p:nvSpPr>
        <p:spPr>
          <a:xfrm>
            <a:off x="676267" y="1589542"/>
            <a:ext cx="10598020" cy="5131934"/>
          </a:xfrm>
        </p:spPr>
        <p:txBody>
          <a:bodyPr/>
          <a:lstStyle/>
          <a:p>
            <a:r>
              <a:rPr lang="en-US" altLang="en-US" sz="2400" dirty="0"/>
              <a:t>Review responses to posting specific questions</a:t>
            </a:r>
          </a:p>
          <a:p>
            <a:pPr marL="0" indent="0">
              <a:buNone/>
            </a:pPr>
            <a:endParaRPr lang="en-US" altLang="en-US" sz="2400" dirty="0"/>
          </a:p>
          <a:p>
            <a:r>
              <a:rPr lang="en-US" altLang="en-US" sz="2400" dirty="0"/>
              <a:t>Close-ended posting specific question may result in automatic elimination from pool of qualified applicants</a:t>
            </a:r>
          </a:p>
          <a:p>
            <a:pPr lvl="1"/>
            <a:r>
              <a:rPr lang="en-US" altLang="en-US" sz="2400" b="1" dirty="0"/>
              <a:t>Example - for agency only positions “Are you a current employee?” No automatically disqualifies the applicant</a:t>
            </a:r>
            <a:r>
              <a:rPr lang="en-US" altLang="en-US" sz="2400" dirty="0"/>
              <a:t>.</a:t>
            </a:r>
          </a:p>
          <a:p>
            <a:pPr marL="0" indent="0">
              <a:buNone/>
            </a:pPr>
            <a:endParaRPr lang="en-US" altLang="en-US" sz="2400" dirty="0"/>
          </a:p>
          <a:p>
            <a:r>
              <a:rPr lang="en-US" altLang="en-US" sz="2400" dirty="0"/>
              <a:t>Responses </a:t>
            </a:r>
            <a:r>
              <a:rPr lang="en-US" altLang="en-US" sz="2400" u="sng" dirty="0"/>
              <a:t>must be </a:t>
            </a:r>
            <a:r>
              <a:rPr lang="en-US" altLang="en-US" sz="2400" dirty="0"/>
              <a:t>consistent with positions held and with information provided elsewhere on the application (such as in experience section of jobs previously held)</a:t>
            </a:r>
          </a:p>
          <a:p>
            <a:pPr lvl="1"/>
            <a:r>
              <a:rPr lang="en-US" altLang="en-US" sz="2400" b="1" dirty="0"/>
              <a:t>If you cannot see a job that would indicate that they have experience, do not screen as having experience.  </a:t>
            </a:r>
          </a:p>
          <a:p>
            <a:endParaRPr lang="en-US" dirty="0"/>
          </a:p>
        </p:txBody>
      </p:sp>
    </p:spTree>
    <p:extLst>
      <p:ext uri="{BB962C8B-B14F-4D97-AF65-F5344CB8AC3E}">
        <p14:creationId xmlns:p14="http://schemas.microsoft.com/office/powerpoint/2010/main" val="250562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1A415-B224-453A-8269-318F6C21292C}"/>
              </a:ext>
            </a:extLst>
          </p:cNvPr>
          <p:cNvSpPr>
            <a:spLocks noGrp="1"/>
          </p:cNvSpPr>
          <p:nvPr>
            <p:ph type="title"/>
          </p:nvPr>
        </p:nvSpPr>
        <p:spPr/>
        <p:txBody>
          <a:bodyPr/>
          <a:lstStyle/>
          <a:p>
            <a:r>
              <a:rPr lang="en-US" dirty="0"/>
              <a:t>screening applications</a:t>
            </a:r>
          </a:p>
        </p:txBody>
      </p:sp>
      <p:sp>
        <p:nvSpPr>
          <p:cNvPr id="3" name="Content Placeholder 2">
            <a:extLst>
              <a:ext uri="{FF2B5EF4-FFF2-40B4-BE49-F238E27FC236}">
                <a16:creationId xmlns:a16="http://schemas.microsoft.com/office/drawing/2014/main" id="{71D2D784-512E-492A-A61D-9AA087C00CD1}"/>
              </a:ext>
            </a:extLst>
          </p:cNvPr>
          <p:cNvSpPr>
            <a:spLocks noGrp="1"/>
          </p:cNvSpPr>
          <p:nvPr>
            <p:ph idx="1"/>
          </p:nvPr>
        </p:nvSpPr>
        <p:spPr>
          <a:xfrm>
            <a:off x="145774" y="1045029"/>
            <a:ext cx="11208026" cy="5131934"/>
          </a:xfrm>
        </p:spPr>
        <p:txBody>
          <a:bodyPr>
            <a:normAutofit fontScale="77500" lnSpcReduction="20000"/>
          </a:bodyPr>
          <a:lstStyle/>
          <a:p>
            <a:pPr marL="0" indent="0">
              <a:buNone/>
            </a:pPr>
            <a:r>
              <a:rPr lang="en-US" dirty="0"/>
              <a:t>We should use descriptive words that indicate the level of experience required which can effectively communicate the extent of experiential requirements.</a:t>
            </a:r>
          </a:p>
          <a:p>
            <a:endParaRPr lang="en-US" dirty="0"/>
          </a:p>
          <a:p>
            <a:r>
              <a:rPr lang="en-US" dirty="0"/>
              <a:t>Knowledge </a:t>
            </a:r>
          </a:p>
          <a:p>
            <a:r>
              <a:rPr lang="en-US" dirty="0"/>
              <a:t>Considerable</a:t>
            </a:r>
          </a:p>
          <a:p>
            <a:r>
              <a:rPr lang="en-US" dirty="0"/>
              <a:t>Extensive</a:t>
            </a:r>
          </a:p>
          <a:p>
            <a:r>
              <a:rPr lang="en-US" dirty="0"/>
              <a:t>Comprehensive</a:t>
            </a:r>
          </a:p>
          <a:p>
            <a:r>
              <a:rPr lang="en-US" dirty="0"/>
              <a:t>Progressively responsible</a:t>
            </a:r>
          </a:p>
          <a:p>
            <a:r>
              <a:rPr lang="en-US" dirty="0"/>
              <a:t>Demonstrated</a:t>
            </a:r>
          </a:p>
          <a:p>
            <a:pPr marL="0" indent="0">
              <a:buNone/>
            </a:pPr>
            <a:endParaRPr lang="en-US" dirty="0"/>
          </a:p>
          <a:p>
            <a:pPr marL="0" indent="0">
              <a:buNone/>
            </a:pPr>
            <a:r>
              <a:rPr lang="en-US" dirty="0"/>
              <a:t>Avoid a numeric rating when screening, its not about the points, it’s about minimum qualifications to perform the job.</a:t>
            </a:r>
          </a:p>
          <a:p>
            <a:endParaRPr lang="en-US" dirty="0"/>
          </a:p>
        </p:txBody>
      </p:sp>
    </p:spTree>
    <p:extLst>
      <p:ext uri="{BB962C8B-B14F-4D97-AF65-F5344CB8AC3E}">
        <p14:creationId xmlns:p14="http://schemas.microsoft.com/office/powerpoint/2010/main" val="1482388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4CF94-A5BD-49F1-96AD-560F4CFEF132}"/>
              </a:ext>
            </a:extLst>
          </p:cNvPr>
          <p:cNvSpPr>
            <a:spLocks noGrp="1"/>
          </p:cNvSpPr>
          <p:nvPr>
            <p:ph type="title"/>
          </p:nvPr>
        </p:nvSpPr>
        <p:spPr/>
        <p:txBody>
          <a:bodyPr/>
          <a:lstStyle/>
          <a:p>
            <a:r>
              <a:rPr lang="en-US" dirty="0"/>
              <a:t>screening applications</a:t>
            </a:r>
          </a:p>
        </p:txBody>
      </p:sp>
      <p:sp>
        <p:nvSpPr>
          <p:cNvPr id="3" name="Content Placeholder 2">
            <a:extLst>
              <a:ext uri="{FF2B5EF4-FFF2-40B4-BE49-F238E27FC236}">
                <a16:creationId xmlns:a16="http://schemas.microsoft.com/office/drawing/2014/main" id="{A78AAA72-D16B-4B22-B797-97698DF63AFD}"/>
              </a:ext>
            </a:extLst>
          </p:cNvPr>
          <p:cNvSpPr>
            <a:spLocks noGrp="1"/>
          </p:cNvSpPr>
          <p:nvPr>
            <p:ph idx="1"/>
          </p:nvPr>
        </p:nvSpPr>
        <p:spPr>
          <a:xfrm>
            <a:off x="159025" y="1045028"/>
            <a:ext cx="11648661" cy="5676447"/>
          </a:xfrm>
        </p:spPr>
        <p:txBody>
          <a:bodyPr>
            <a:normAutofit/>
          </a:bodyPr>
          <a:lstStyle/>
          <a:p>
            <a:pPr>
              <a:buNone/>
            </a:pPr>
            <a:r>
              <a:rPr lang="en-US" altLang="en-US" dirty="0"/>
              <a:t>Screening Applications</a:t>
            </a:r>
          </a:p>
          <a:p>
            <a:pPr lvl="1"/>
            <a:r>
              <a:rPr lang="en-US" altLang="en-US" dirty="0"/>
              <a:t>Screening methods</a:t>
            </a:r>
          </a:p>
          <a:p>
            <a:pPr lvl="2"/>
            <a:r>
              <a:rPr lang="en-US" altLang="en-US" dirty="0"/>
              <a:t>Fully meets  = </a:t>
            </a:r>
            <a:r>
              <a:rPr lang="en-US" altLang="en-US" b="1" i="1" dirty="0">
                <a:solidFill>
                  <a:srgbClr val="00B050"/>
                </a:solidFill>
              </a:rPr>
              <a:t>Y</a:t>
            </a:r>
          </a:p>
          <a:p>
            <a:pPr lvl="2"/>
            <a:r>
              <a:rPr lang="en-US" altLang="en-US" dirty="0"/>
              <a:t>Does Not meet   =  </a:t>
            </a:r>
            <a:r>
              <a:rPr lang="en-US" altLang="en-US" b="1" i="1" dirty="0">
                <a:solidFill>
                  <a:srgbClr val="FFC000"/>
                </a:solidFill>
              </a:rPr>
              <a:t>N</a:t>
            </a:r>
          </a:p>
          <a:p>
            <a:pPr lvl="2">
              <a:buNone/>
            </a:pPr>
            <a:endParaRPr lang="en-US" altLang="en-US" sz="600" dirty="0"/>
          </a:p>
          <a:p>
            <a:pPr lvl="3"/>
            <a:r>
              <a:rPr lang="en-US" altLang="en-US" dirty="0"/>
              <a:t>Notes regarding what a person is lacking is preferred. </a:t>
            </a:r>
          </a:p>
          <a:p>
            <a:pPr lvl="3">
              <a:buNone/>
            </a:pPr>
            <a:endParaRPr lang="en-US" altLang="en-US" sz="800" dirty="0"/>
          </a:p>
          <a:p>
            <a:pPr lvl="2"/>
            <a:r>
              <a:rPr lang="en-US" altLang="en-US" dirty="0"/>
              <a:t>To be interviewed applicant </a:t>
            </a:r>
            <a:r>
              <a:rPr lang="en-US" altLang="en-US" u="sng" dirty="0"/>
              <a:t>must meet all </a:t>
            </a:r>
            <a:r>
              <a:rPr lang="en-US" altLang="en-US" dirty="0"/>
              <a:t>minimum qualifications.</a:t>
            </a:r>
          </a:p>
          <a:p>
            <a:pPr lvl="2">
              <a:buNone/>
            </a:pPr>
            <a:endParaRPr lang="en-US" altLang="en-US" sz="800" dirty="0"/>
          </a:p>
          <a:p>
            <a:pPr lvl="2"/>
            <a:r>
              <a:rPr lang="en-US" altLang="en-US" dirty="0"/>
              <a:t>Preferred qualifications</a:t>
            </a:r>
          </a:p>
          <a:p>
            <a:pPr lvl="3"/>
            <a:r>
              <a:rPr lang="en-US" altLang="en-US" dirty="0"/>
              <a:t>Examples of preferred qualifications </a:t>
            </a:r>
          </a:p>
          <a:p>
            <a:pPr lvl="3"/>
            <a:r>
              <a:rPr lang="en-US" altLang="en-US" dirty="0"/>
              <a:t>When to use preferred qualifications</a:t>
            </a:r>
          </a:p>
          <a:p>
            <a:pPr lvl="3"/>
            <a:r>
              <a:rPr lang="en-US" altLang="en-US" dirty="0"/>
              <a:t>Always include a column for Veterans preference</a:t>
            </a:r>
          </a:p>
          <a:p>
            <a:pPr lvl="3"/>
            <a:endParaRPr lang="en-US" dirty="0"/>
          </a:p>
        </p:txBody>
      </p:sp>
    </p:spTree>
    <p:extLst>
      <p:ext uri="{BB962C8B-B14F-4D97-AF65-F5344CB8AC3E}">
        <p14:creationId xmlns:p14="http://schemas.microsoft.com/office/powerpoint/2010/main" val="18728722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3752C-6B33-4009-B027-00A639AC392D}"/>
              </a:ext>
            </a:extLst>
          </p:cNvPr>
          <p:cNvSpPr>
            <a:spLocks noGrp="1"/>
          </p:cNvSpPr>
          <p:nvPr>
            <p:ph type="title"/>
          </p:nvPr>
        </p:nvSpPr>
        <p:spPr/>
        <p:txBody>
          <a:bodyPr/>
          <a:lstStyle/>
          <a:p>
            <a:r>
              <a:rPr lang="en-US" dirty="0"/>
              <a:t>screening applications</a:t>
            </a:r>
          </a:p>
        </p:txBody>
      </p:sp>
      <p:sp>
        <p:nvSpPr>
          <p:cNvPr id="6" name="Content Placeholder 5">
            <a:extLst>
              <a:ext uri="{FF2B5EF4-FFF2-40B4-BE49-F238E27FC236}">
                <a16:creationId xmlns:a16="http://schemas.microsoft.com/office/drawing/2014/main" id="{AD739E37-13FD-B5C0-9891-6280D5733641}"/>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62531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D9053-93BE-4A63-B6EF-8F9869444D16}"/>
              </a:ext>
            </a:extLst>
          </p:cNvPr>
          <p:cNvSpPr>
            <a:spLocks noGrp="1"/>
          </p:cNvSpPr>
          <p:nvPr>
            <p:ph type="title"/>
          </p:nvPr>
        </p:nvSpPr>
        <p:spPr/>
        <p:txBody>
          <a:bodyPr/>
          <a:lstStyle/>
          <a:p>
            <a:pPr algn="ctr"/>
            <a:r>
              <a:rPr lang="en-US" dirty="0"/>
              <a:t>interviews</a:t>
            </a:r>
          </a:p>
        </p:txBody>
      </p:sp>
      <p:sp>
        <p:nvSpPr>
          <p:cNvPr id="3" name="Content Placeholder 2">
            <a:extLst>
              <a:ext uri="{FF2B5EF4-FFF2-40B4-BE49-F238E27FC236}">
                <a16:creationId xmlns:a16="http://schemas.microsoft.com/office/drawing/2014/main" id="{25DE5FF2-E9B2-419D-B8AC-55EE6B314FF0}"/>
              </a:ext>
            </a:extLst>
          </p:cNvPr>
          <p:cNvSpPr>
            <a:spLocks noGrp="1"/>
          </p:cNvSpPr>
          <p:nvPr>
            <p:ph idx="1"/>
          </p:nvPr>
        </p:nvSpPr>
        <p:spPr>
          <a:xfrm>
            <a:off x="132522" y="1045029"/>
            <a:ext cx="11221278" cy="5131934"/>
          </a:xfrm>
        </p:spPr>
        <p:txBody>
          <a:bodyPr>
            <a:normAutofit fontScale="92500" lnSpcReduction="10000"/>
          </a:bodyPr>
          <a:lstStyle/>
          <a:p>
            <a:pPr marL="0" indent="0" algn="ctr">
              <a:buNone/>
            </a:pPr>
            <a:r>
              <a:rPr lang="en-US" dirty="0"/>
              <a:t>Purpose of Interviewing</a:t>
            </a:r>
          </a:p>
          <a:p>
            <a:pPr marL="0" indent="0" algn="ctr">
              <a:buNone/>
            </a:pPr>
            <a:endParaRPr lang="en-US" dirty="0"/>
          </a:p>
          <a:p>
            <a:r>
              <a:rPr lang="en-US" dirty="0"/>
              <a:t>Make an informed job-related decision</a:t>
            </a:r>
            <a:br>
              <a:rPr lang="en-US" dirty="0"/>
            </a:br>
            <a:endParaRPr lang="en-US" dirty="0"/>
          </a:p>
          <a:p>
            <a:r>
              <a:rPr lang="en-US" dirty="0"/>
              <a:t>Gather relevant information about the candidate</a:t>
            </a:r>
            <a:br>
              <a:rPr lang="en-US" dirty="0"/>
            </a:br>
            <a:endParaRPr lang="en-US" dirty="0"/>
          </a:p>
          <a:p>
            <a:r>
              <a:rPr lang="en-US" dirty="0"/>
              <a:t>Select the “best” applicant to fill your position</a:t>
            </a:r>
            <a:br>
              <a:rPr lang="en-US" dirty="0"/>
            </a:br>
            <a:endParaRPr lang="en-US" dirty="0"/>
          </a:p>
          <a:p>
            <a:r>
              <a:rPr lang="en-US" dirty="0"/>
              <a:t>Allow the applicant to learn more about the job duties, conditions of employment, agency’s mission and organization</a:t>
            </a:r>
          </a:p>
          <a:p>
            <a:pPr marL="0" indent="0">
              <a:buNone/>
            </a:pPr>
            <a:endParaRPr lang="en-US" dirty="0"/>
          </a:p>
        </p:txBody>
      </p:sp>
    </p:spTree>
    <p:extLst>
      <p:ext uri="{BB962C8B-B14F-4D97-AF65-F5344CB8AC3E}">
        <p14:creationId xmlns:p14="http://schemas.microsoft.com/office/powerpoint/2010/main" val="18045411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64A53-BCB4-48A3-8EE6-FA1753782472}"/>
              </a:ext>
            </a:extLst>
          </p:cNvPr>
          <p:cNvSpPr>
            <a:spLocks noGrp="1"/>
          </p:cNvSpPr>
          <p:nvPr>
            <p:ph type="title"/>
          </p:nvPr>
        </p:nvSpPr>
        <p:spPr/>
        <p:txBody>
          <a:bodyPr/>
          <a:lstStyle/>
          <a:p>
            <a:pPr algn="ctr"/>
            <a:r>
              <a:rPr lang="en-US" dirty="0"/>
              <a:t>interviews</a:t>
            </a:r>
          </a:p>
        </p:txBody>
      </p:sp>
      <p:sp>
        <p:nvSpPr>
          <p:cNvPr id="3" name="Content Placeholder 2">
            <a:extLst>
              <a:ext uri="{FF2B5EF4-FFF2-40B4-BE49-F238E27FC236}">
                <a16:creationId xmlns:a16="http://schemas.microsoft.com/office/drawing/2014/main" id="{2593A310-2B7B-46EE-8719-20AF99DE7444}"/>
              </a:ext>
            </a:extLst>
          </p:cNvPr>
          <p:cNvSpPr>
            <a:spLocks noGrp="1"/>
          </p:cNvSpPr>
          <p:nvPr>
            <p:ph idx="1"/>
          </p:nvPr>
        </p:nvSpPr>
        <p:spPr/>
        <p:txBody>
          <a:bodyPr/>
          <a:lstStyle/>
          <a:p>
            <a:pPr marL="0" lvl="0" indent="0" algn="ctr" eaLnBrk="0" fontAlgn="base" hangingPunct="0">
              <a:lnSpc>
                <a:spcPct val="100000"/>
              </a:lnSpc>
              <a:spcBef>
                <a:spcPts val="575"/>
              </a:spcBef>
              <a:spcAft>
                <a:spcPct val="0"/>
              </a:spcAft>
              <a:buClr>
                <a:srgbClr val="4F81BD"/>
              </a:buClr>
              <a:buSzPct val="85000"/>
              <a:buNone/>
            </a:pPr>
            <a:r>
              <a:rPr lang="en-US" sz="4800" u="sng" dirty="0">
                <a:solidFill>
                  <a:srgbClr val="1F497D"/>
                </a:solidFill>
                <a:latin typeface="Arial" panose="020B0604020202020204" pitchFamily="34" charset="0"/>
                <a:cs typeface="Arial" panose="020B0604020202020204" pitchFamily="34" charset="0"/>
              </a:rPr>
              <a:t>Ask yourself:</a:t>
            </a:r>
            <a:br>
              <a:rPr lang="en-US" sz="4800" dirty="0">
                <a:solidFill>
                  <a:srgbClr val="1F497D"/>
                </a:solidFill>
                <a:latin typeface="Arial" panose="020B0604020202020204" pitchFamily="34" charset="0"/>
                <a:cs typeface="Arial" panose="020B0604020202020204" pitchFamily="34" charset="0"/>
              </a:rPr>
            </a:br>
            <a:endParaRPr lang="en-US" sz="4800" dirty="0">
              <a:solidFill>
                <a:srgbClr val="1F497D"/>
              </a:solidFill>
              <a:latin typeface="Arial" panose="020B0604020202020204" pitchFamily="34" charset="0"/>
              <a:cs typeface="Arial" panose="020B0604020202020204" pitchFamily="34" charset="0"/>
            </a:endParaRPr>
          </a:p>
          <a:p>
            <a:pPr marL="0" lvl="0" indent="0" algn="ctr" eaLnBrk="0" fontAlgn="base" hangingPunct="0">
              <a:lnSpc>
                <a:spcPct val="100000"/>
              </a:lnSpc>
              <a:spcBef>
                <a:spcPts val="575"/>
              </a:spcBef>
              <a:spcAft>
                <a:spcPct val="0"/>
              </a:spcAft>
              <a:buClr>
                <a:srgbClr val="4F81BD"/>
              </a:buClr>
              <a:buSzPct val="85000"/>
              <a:buNone/>
            </a:pPr>
            <a:r>
              <a:rPr lang="en-US" sz="4800" dirty="0">
                <a:solidFill>
                  <a:srgbClr val="1F497D"/>
                </a:solidFill>
                <a:latin typeface="Arial" panose="020B0604020202020204" pitchFamily="34" charset="0"/>
                <a:cs typeface="Arial" panose="020B0604020202020204" pitchFamily="34" charset="0"/>
              </a:rPr>
              <a:t>What are the costs of making a poor hiring decision?</a:t>
            </a:r>
          </a:p>
          <a:p>
            <a:endParaRPr lang="en-US" dirty="0"/>
          </a:p>
        </p:txBody>
      </p:sp>
    </p:spTree>
    <p:extLst>
      <p:ext uri="{BB962C8B-B14F-4D97-AF65-F5344CB8AC3E}">
        <p14:creationId xmlns:p14="http://schemas.microsoft.com/office/powerpoint/2010/main" val="4219707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11C6-1BF9-4B12-A264-20DC0C471A12}"/>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6AE6E092-39A1-40E9-B757-44745A28D529}"/>
              </a:ext>
            </a:extLst>
          </p:cNvPr>
          <p:cNvSpPr>
            <a:spLocks noGrp="1"/>
          </p:cNvSpPr>
          <p:nvPr>
            <p:ph idx="1"/>
          </p:nvPr>
        </p:nvSpPr>
        <p:spPr/>
        <p:txBody>
          <a:bodyPr>
            <a:normAutofit fontScale="92500" lnSpcReduction="20000"/>
          </a:bodyPr>
          <a:lstStyle/>
          <a:p>
            <a:pPr marL="0" marR="0">
              <a:lnSpc>
                <a:spcPct val="115000"/>
              </a:lnSpc>
              <a:spcBef>
                <a:spcPts val="0"/>
              </a:spcBef>
              <a:spcAft>
                <a:spcPts val="200"/>
              </a:spcAft>
            </a:pPr>
            <a:r>
              <a:rPr lang="en-US" b="1" u="sng" dirty="0">
                <a:latin typeface="Calibri" panose="020F0502020204030204" pitchFamily="34" charset="0"/>
                <a:ea typeface="Calibri" panose="020F0502020204030204" pitchFamily="34" charset="0"/>
                <a:cs typeface="Times New Roman" panose="02020603050405020304" pitchFamily="18" charset="0"/>
              </a:rPr>
              <a:t>Civil Rights Act of 1991</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15000"/>
              </a:lnSpc>
              <a:spcBef>
                <a:spcPts val="0"/>
              </a:spcBef>
              <a:spcAft>
                <a:spcPts val="6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Provides compensatory damages to make an injured person whole, recompense for damaged property, lost wages or profits. </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To recover punitive damages, the employee must prove that the employer acted with malice or reckless indifference.</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Punitive damages not possible against a government agency under federal law; may be available under state law.</a:t>
            </a:r>
          </a:p>
          <a:p>
            <a:pPr marL="0" indent="0">
              <a:buNone/>
            </a:pPr>
            <a:endParaRPr lang="en-US" dirty="0"/>
          </a:p>
        </p:txBody>
      </p:sp>
    </p:spTree>
    <p:extLst>
      <p:ext uri="{BB962C8B-B14F-4D97-AF65-F5344CB8AC3E}">
        <p14:creationId xmlns:p14="http://schemas.microsoft.com/office/powerpoint/2010/main" val="299601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4E9F-FA41-4C57-BEC0-301BC737AE11}"/>
              </a:ext>
            </a:extLst>
          </p:cNvPr>
          <p:cNvSpPr>
            <a:spLocks noGrp="1"/>
          </p:cNvSpPr>
          <p:nvPr>
            <p:ph type="title"/>
          </p:nvPr>
        </p:nvSpPr>
        <p:spPr/>
        <p:txBody>
          <a:bodyPr/>
          <a:lstStyle/>
          <a:p>
            <a:pPr algn="ctr"/>
            <a:r>
              <a:rPr lang="en-US" dirty="0"/>
              <a:t>interviews</a:t>
            </a:r>
          </a:p>
        </p:txBody>
      </p:sp>
      <p:sp>
        <p:nvSpPr>
          <p:cNvPr id="3" name="Content Placeholder 2">
            <a:extLst>
              <a:ext uri="{FF2B5EF4-FFF2-40B4-BE49-F238E27FC236}">
                <a16:creationId xmlns:a16="http://schemas.microsoft.com/office/drawing/2014/main" id="{32BD9269-C804-46BC-90ED-4BA3A3D084B6}"/>
              </a:ext>
            </a:extLst>
          </p:cNvPr>
          <p:cNvSpPr>
            <a:spLocks noGrp="1"/>
          </p:cNvSpPr>
          <p:nvPr>
            <p:ph idx="1"/>
          </p:nvPr>
        </p:nvSpPr>
        <p:spPr>
          <a:xfrm>
            <a:off x="238539" y="1045029"/>
            <a:ext cx="11115261" cy="5581058"/>
          </a:xfrm>
        </p:spPr>
        <p:txBody>
          <a:bodyPr>
            <a:normAutofit/>
          </a:bodyPr>
          <a:lstStyle/>
          <a:p>
            <a:pPr marL="0" indent="0" algn="ctr">
              <a:buNone/>
            </a:pPr>
            <a:r>
              <a:rPr lang="en-US" sz="4300" b="1" dirty="0">
                <a:solidFill>
                  <a:srgbClr val="1F497D"/>
                </a:solidFill>
                <a:latin typeface="Arial Narrow" pitchFamily="34" charset="0"/>
                <a:ea typeface="+mj-ea"/>
                <a:cs typeface="Arial" pitchFamily="34" charset="0"/>
              </a:rPr>
              <a:t>Costs of making a poor hiring decision</a:t>
            </a:r>
          </a:p>
          <a:p>
            <a:r>
              <a:rPr lang="en-US" sz="3200" dirty="0"/>
              <a:t>Turnover (additional recruiting, interviewing, and training expenses).</a:t>
            </a:r>
          </a:p>
          <a:p>
            <a:r>
              <a:rPr lang="en-US" sz="3200" dirty="0"/>
              <a:t>Less productivity</a:t>
            </a:r>
          </a:p>
          <a:p>
            <a:r>
              <a:rPr lang="en-US" sz="3200" dirty="0"/>
              <a:t>Negative impacts on current employee</a:t>
            </a:r>
          </a:p>
          <a:p>
            <a:r>
              <a:rPr lang="en-US" sz="3200" dirty="0"/>
              <a:t>Morale</a:t>
            </a:r>
          </a:p>
          <a:p>
            <a:r>
              <a:rPr lang="en-US" sz="3200" dirty="0"/>
              <a:t>Poor job performance</a:t>
            </a:r>
          </a:p>
          <a:p>
            <a:r>
              <a:rPr lang="en-US" sz="3200" dirty="0"/>
              <a:t>Terminations, which can create legal liability</a:t>
            </a:r>
          </a:p>
          <a:p>
            <a:r>
              <a:rPr lang="en-US" sz="3200" dirty="0"/>
              <a:t>Disappointment</a:t>
            </a:r>
          </a:p>
          <a:p>
            <a:pPr marL="0" indent="0">
              <a:buNone/>
            </a:pPr>
            <a:endParaRPr lang="en-US" dirty="0"/>
          </a:p>
        </p:txBody>
      </p:sp>
      <p:cxnSp>
        <p:nvCxnSpPr>
          <p:cNvPr id="5" name="Straight Connector 4">
            <a:extLst>
              <a:ext uri="{FF2B5EF4-FFF2-40B4-BE49-F238E27FC236}">
                <a16:creationId xmlns:a16="http://schemas.microsoft.com/office/drawing/2014/main" id="{6D6D5B2C-58F5-4A79-9862-46D527A6127F}"/>
              </a:ext>
            </a:extLst>
          </p:cNvPr>
          <p:cNvCxnSpPr/>
          <p:nvPr/>
        </p:nvCxnSpPr>
        <p:spPr>
          <a:xfrm>
            <a:off x="8216348" y="384313"/>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389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6AFC5-855D-4D5D-89FA-1175292C039D}"/>
              </a:ext>
            </a:extLst>
          </p:cNvPr>
          <p:cNvSpPr>
            <a:spLocks noGrp="1"/>
          </p:cNvSpPr>
          <p:nvPr>
            <p:ph type="title"/>
          </p:nvPr>
        </p:nvSpPr>
        <p:spPr/>
        <p:txBody>
          <a:bodyPr/>
          <a:lstStyle/>
          <a:p>
            <a:pPr algn="ctr"/>
            <a:r>
              <a:rPr lang="en-US" dirty="0"/>
              <a:t>interviews</a:t>
            </a:r>
          </a:p>
        </p:txBody>
      </p:sp>
      <p:sp>
        <p:nvSpPr>
          <p:cNvPr id="3" name="Content Placeholder 2">
            <a:extLst>
              <a:ext uri="{FF2B5EF4-FFF2-40B4-BE49-F238E27FC236}">
                <a16:creationId xmlns:a16="http://schemas.microsoft.com/office/drawing/2014/main" id="{9EEB2982-AD40-4C25-AE98-6EFDC9A78352}"/>
              </a:ext>
            </a:extLst>
          </p:cNvPr>
          <p:cNvSpPr>
            <a:spLocks noGrp="1"/>
          </p:cNvSpPr>
          <p:nvPr>
            <p:ph idx="1"/>
          </p:nvPr>
        </p:nvSpPr>
        <p:spPr/>
        <p:txBody>
          <a:bodyPr>
            <a:normAutofit fontScale="92500" lnSpcReduction="10000"/>
          </a:bodyPr>
          <a:lstStyle/>
          <a:p>
            <a:pPr marL="0" indent="0" algn="ctr">
              <a:buNone/>
            </a:pPr>
            <a:r>
              <a:rPr lang="en-US" sz="4400" b="1" dirty="0"/>
              <a:t>Interview Preparation</a:t>
            </a:r>
          </a:p>
          <a:p>
            <a:pPr marL="457200" lvl="1" indent="-457200" fontAlgn="base">
              <a:lnSpc>
                <a:spcPct val="100000"/>
              </a:lnSpc>
              <a:spcBef>
                <a:spcPts val="575"/>
              </a:spcBef>
              <a:spcAft>
                <a:spcPct val="0"/>
              </a:spcAft>
              <a:buClr>
                <a:srgbClr val="4F81BD"/>
              </a:buClr>
              <a:buSzPct val="85000"/>
            </a:pPr>
            <a:r>
              <a:rPr lang="en-US" sz="3000" dirty="0">
                <a:solidFill>
                  <a:prstClr val="black"/>
                </a:solidFill>
                <a:latin typeface="Arial Narrow" pitchFamily="34" charset="0"/>
              </a:rPr>
              <a:t>Develop interview questions about minimum and preferred qualifications using EWP and Job Flyer</a:t>
            </a:r>
          </a:p>
          <a:p>
            <a:pPr marL="1050925" lvl="2" indent="-457200" fontAlgn="base">
              <a:spcBef>
                <a:spcPts val="375"/>
              </a:spcBef>
              <a:spcAft>
                <a:spcPct val="0"/>
              </a:spcAft>
              <a:buClr>
                <a:srgbClr val="B2C1DB"/>
              </a:buClr>
              <a:buSzPct val="85000"/>
              <a:defRPr/>
            </a:pPr>
            <a:r>
              <a:rPr lang="en-US" dirty="0">
                <a:solidFill>
                  <a:prstClr val="black"/>
                </a:solidFill>
                <a:latin typeface="Arial Narrow" pitchFamily="34" charset="0"/>
              </a:rPr>
              <a:t>Direct</a:t>
            </a:r>
          </a:p>
          <a:p>
            <a:pPr marL="1050925" lvl="2" indent="-457200" fontAlgn="base">
              <a:spcBef>
                <a:spcPts val="375"/>
              </a:spcBef>
              <a:spcAft>
                <a:spcPct val="0"/>
              </a:spcAft>
              <a:buClr>
                <a:srgbClr val="B2C1DB"/>
              </a:buClr>
              <a:buSzPct val="85000"/>
              <a:defRPr/>
            </a:pPr>
            <a:r>
              <a:rPr lang="en-US" dirty="0">
                <a:solidFill>
                  <a:prstClr val="black"/>
                </a:solidFill>
                <a:latin typeface="Arial Narrow" pitchFamily="34" charset="0"/>
              </a:rPr>
              <a:t>Situational</a:t>
            </a:r>
          </a:p>
          <a:p>
            <a:pPr marL="1050925" lvl="2" indent="-457200" fontAlgn="base">
              <a:spcBef>
                <a:spcPts val="375"/>
              </a:spcBef>
              <a:spcAft>
                <a:spcPct val="0"/>
              </a:spcAft>
              <a:buClr>
                <a:srgbClr val="B2C1DB"/>
              </a:buClr>
              <a:buSzPct val="85000"/>
              <a:defRPr/>
            </a:pPr>
            <a:r>
              <a:rPr lang="en-US" dirty="0">
                <a:solidFill>
                  <a:prstClr val="black"/>
                </a:solidFill>
                <a:latin typeface="Arial Narrow" pitchFamily="34" charset="0"/>
              </a:rPr>
              <a:t>Behavioral</a:t>
            </a:r>
            <a:endParaRPr lang="en-US" altLang="en-US" dirty="0">
              <a:solidFill>
                <a:prstClr val="black"/>
              </a:solidFill>
              <a:latin typeface="Arial Narrow" panose="020B0606020202030204" pitchFamily="34" charset="0"/>
            </a:endParaRPr>
          </a:p>
          <a:p>
            <a:pPr marL="319088" lvl="1" indent="0" fontAlgn="base">
              <a:spcBef>
                <a:spcPts val="375"/>
              </a:spcBef>
              <a:spcAft>
                <a:spcPct val="0"/>
              </a:spcAft>
              <a:buClr>
                <a:srgbClr val="C0504D"/>
              </a:buClr>
              <a:buSzPct val="85000"/>
              <a:buNone/>
              <a:defRPr/>
            </a:pPr>
            <a:endParaRPr lang="en-US" sz="3400" dirty="0">
              <a:solidFill>
                <a:prstClr val="black"/>
              </a:solidFill>
              <a:latin typeface="Arial Narrow" pitchFamily="34" charset="0"/>
            </a:endParaRPr>
          </a:p>
          <a:p>
            <a:pPr marL="822325" lvl="2" fontAlgn="base">
              <a:spcBef>
                <a:spcPts val="375"/>
              </a:spcBef>
              <a:spcAft>
                <a:spcPct val="0"/>
              </a:spcAft>
              <a:buClr>
                <a:srgbClr val="B2C1DB"/>
              </a:buClr>
              <a:buSzPct val="85000"/>
              <a:buFont typeface="Wingdings 2" pitchFamily="18" charset="2"/>
              <a:buChar char=""/>
              <a:defRPr/>
            </a:pPr>
            <a:r>
              <a:rPr lang="en-US" sz="3000" dirty="0">
                <a:solidFill>
                  <a:prstClr val="black"/>
                </a:solidFill>
                <a:latin typeface="Arial Narrow" pitchFamily="34" charset="0"/>
              </a:rPr>
              <a:t>Avoid illegal questions</a:t>
            </a:r>
          </a:p>
          <a:p>
            <a:pPr marL="822325" lvl="2" fontAlgn="base">
              <a:spcBef>
                <a:spcPts val="375"/>
              </a:spcBef>
              <a:spcAft>
                <a:spcPct val="0"/>
              </a:spcAft>
              <a:buClr>
                <a:srgbClr val="B2C1DB"/>
              </a:buClr>
              <a:buSzPct val="85000"/>
              <a:buFont typeface="Wingdings 2" pitchFamily="18" charset="2"/>
              <a:buChar char=""/>
              <a:defRPr/>
            </a:pPr>
            <a:endParaRPr lang="en-US" sz="3000" dirty="0">
              <a:solidFill>
                <a:prstClr val="black"/>
              </a:solidFill>
              <a:latin typeface="Arial Narrow" pitchFamily="34" charset="0"/>
            </a:endParaRPr>
          </a:p>
          <a:p>
            <a:pPr marL="822325" lvl="2" fontAlgn="base">
              <a:spcBef>
                <a:spcPts val="375"/>
              </a:spcBef>
              <a:spcAft>
                <a:spcPct val="0"/>
              </a:spcAft>
              <a:buClr>
                <a:srgbClr val="B2C1DB"/>
              </a:buClr>
              <a:buSzPct val="85000"/>
              <a:buFont typeface="Wingdings 2" pitchFamily="18" charset="2"/>
              <a:buChar char=""/>
              <a:defRPr/>
            </a:pPr>
            <a:r>
              <a:rPr lang="en-US" dirty="0">
                <a:solidFill>
                  <a:prstClr val="black"/>
                </a:solidFill>
                <a:latin typeface="Arial Narrow" panose="020B0606020202030204" pitchFamily="34" charset="0"/>
              </a:rPr>
              <a:t>8 to 10 questions = 45 minutes to an hour </a:t>
            </a:r>
            <a:br>
              <a:rPr lang="en-US" dirty="0">
                <a:solidFill>
                  <a:prstClr val="black"/>
                </a:solidFill>
                <a:latin typeface="Arial Narrow" panose="020B0606020202030204" pitchFamily="34" charset="0"/>
              </a:rPr>
            </a:br>
            <a:endParaRPr lang="en-US" dirty="0">
              <a:solidFill>
                <a:prstClr val="black"/>
              </a:solidFill>
              <a:latin typeface="Arial Narrow" panose="020B0606020202030204" pitchFamily="34" charset="0"/>
            </a:endParaRPr>
          </a:p>
          <a:p>
            <a:pPr marL="822325" lvl="2" fontAlgn="base">
              <a:spcBef>
                <a:spcPts val="375"/>
              </a:spcBef>
              <a:spcAft>
                <a:spcPct val="0"/>
              </a:spcAft>
              <a:buClr>
                <a:srgbClr val="B2C1DB"/>
              </a:buClr>
              <a:buSzPct val="85000"/>
              <a:buFont typeface="Wingdings 2" pitchFamily="18" charset="2"/>
              <a:buChar char=""/>
              <a:defRPr/>
            </a:pPr>
            <a:r>
              <a:rPr lang="en-US" dirty="0">
                <a:solidFill>
                  <a:prstClr val="black"/>
                </a:solidFill>
                <a:latin typeface="Arial Narrow" panose="020B0606020202030204" pitchFamily="34" charset="0"/>
              </a:rPr>
              <a:t>Human Resources </a:t>
            </a:r>
            <a:r>
              <a:rPr lang="en-US" u="sng" dirty="0">
                <a:solidFill>
                  <a:prstClr val="black"/>
                </a:solidFill>
                <a:latin typeface="Arial Narrow" pitchFamily="34" charset="0"/>
              </a:rPr>
              <a:t>must</a:t>
            </a:r>
            <a:r>
              <a:rPr lang="en-US" dirty="0">
                <a:solidFill>
                  <a:prstClr val="black"/>
                </a:solidFill>
                <a:latin typeface="Arial Narrow" pitchFamily="34" charset="0"/>
              </a:rPr>
              <a:t> review all questions prior to conducting the interviews </a:t>
            </a:r>
          </a:p>
          <a:p>
            <a:pPr marL="0" indent="0" algn="ctr">
              <a:buNone/>
            </a:pPr>
            <a:endParaRPr lang="en-US" sz="4400" dirty="0"/>
          </a:p>
        </p:txBody>
      </p:sp>
      <p:pic>
        <p:nvPicPr>
          <p:cNvPr id="4" name="Picture 5" descr="MCj03325460000[1]">
            <a:extLst>
              <a:ext uri="{FF2B5EF4-FFF2-40B4-BE49-F238E27FC236}">
                <a16:creationId xmlns:a16="http://schemas.microsoft.com/office/drawing/2014/main" id="{6D853C4E-74CF-47B7-BB14-97F8113FCAC0}"/>
              </a:ext>
            </a:extLst>
          </p:cNvPr>
          <p:cNvPicPr>
            <a:picLocks noChangeAspect="1" noChangeArrowheads="1"/>
          </p:cNvPicPr>
          <p:nvPr/>
        </p:nvPicPr>
        <p:blipFill>
          <a:blip r:embed="rId2" cstate="print"/>
          <a:srcRect/>
          <a:stretch>
            <a:fillRect/>
          </a:stretch>
        </p:blipFill>
        <p:spPr bwMode="auto">
          <a:xfrm>
            <a:off x="7222435" y="2777784"/>
            <a:ext cx="3594027" cy="2165277"/>
          </a:xfrm>
          <a:prstGeom prst="rect">
            <a:avLst/>
          </a:prstGeom>
          <a:noFill/>
          <a:ln w="9525">
            <a:noFill/>
            <a:miter lim="800000"/>
            <a:headEnd/>
            <a:tailEnd/>
          </a:ln>
        </p:spPr>
      </p:pic>
    </p:spTree>
    <p:extLst>
      <p:ext uri="{BB962C8B-B14F-4D97-AF65-F5344CB8AC3E}">
        <p14:creationId xmlns:p14="http://schemas.microsoft.com/office/powerpoint/2010/main" val="3886379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8D89B-EAA4-425B-9CC6-255A4F842CC3}"/>
              </a:ext>
            </a:extLst>
          </p:cNvPr>
          <p:cNvSpPr>
            <a:spLocks noGrp="1"/>
          </p:cNvSpPr>
          <p:nvPr>
            <p:ph type="title"/>
          </p:nvPr>
        </p:nvSpPr>
        <p:spPr/>
        <p:txBody>
          <a:bodyPr/>
          <a:lstStyle/>
          <a:p>
            <a:pPr algn="l"/>
            <a:r>
              <a:rPr lang="en-US" dirty="0"/>
              <a:t>                   interviews</a:t>
            </a:r>
          </a:p>
        </p:txBody>
      </p:sp>
      <p:sp>
        <p:nvSpPr>
          <p:cNvPr id="3" name="Content Placeholder 2">
            <a:extLst>
              <a:ext uri="{FF2B5EF4-FFF2-40B4-BE49-F238E27FC236}">
                <a16:creationId xmlns:a16="http://schemas.microsoft.com/office/drawing/2014/main" id="{35A1CA52-0AD1-426D-9E39-D74A756B1556}"/>
              </a:ext>
            </a:extLst>
          </p:cNvPr>
          <p:cNvSpPr>
            <a:spLocks noGrp="1"/>
          </p:cNvSpPr>
          <p:nvPr>
            <p:ph idx="1"/>
          </p:nvPr>
        </p:nvSpPr>
        <p:spPr/>
        <p:txBody>
          <a:bodyPr/>
          <a:lstStyle/>
          <a:p>
            <a:pPr marL="0" indent="0" algn="ctr">
              <a:buNone/>
            </a:pPr>
            <a:r>
              <a:rPr lang="en-US" b="1" dirty="0"/>
              <a:t>Direct Questions</a:t>
            </a:r>
          </a:p>
          <a:p>
            <a:pPr marL="0" lvl="0" indent="0" eaLnBrk="0" fontAlgn="base" hangingPunct="0">
              <a:lnSpc>
                <a:spcPct val="100000"/>
              </a:lnSpc>
              <a:spcBef>
                <a:spcPts val="575"/>
              </a:spcBef>
              <a:spcAft>
                <a:spcPct val="0"/>
              </a:spcAft>
              <a:buClr>
                <a:srgbClr val="4F81BD"/>
              </a:buClr>
              <a:buSzPct val="85000"/>
              <a:buNone/>
            </a:pPr>
            <a:r>
              <a:rPr lang="en-US" sz="2400" i="1" dirty="0">
                <a:solidFill>
                  <a:prstClr val="black"/>
                </a:solidFill>
                <a:latin typeface="Arial Narrow" pitchFamily="34" charset="0"/>
              </a:rPr>
              <a:t>Please refer to the Job Vacancy Announcement and tell us about your education and work experience, emphasizing any experience that you believe especially qualifies you for this position.   </a:t>
            </a:r>
          </a:p>
          <a:p>
            <a:pPr marL="0" lvl="0" indent="0" eaLnBrk="0" fontAlgn="base" hangingPunct="0">
              <a:lnSpc>
                <a:spcPct val="100000"/>
              </a:lnSpc>
              <a:spcBef>
                <a:spcPts val="575"/>
              </a:spcBef>
              <a:spcAft>
                <a:spcPct val="0"/>
              </a:spcAft>
              <a:buClr>
                <a:srgbClr val="4F81BD"/>
              </a:buClr>
              <a:buSzPct val="85000"/>
              <a:buNone/>
            </a:pPr>
            <a:br>
              <a:rPr lang="en-US" sz="2400" i="1" dirty="0">
                <a:solidFill>
                  <a:prstClr val="black"/>
                </a:solidFill>
                <a:latin typeface="Arial Narrow" pitchFamily="34" charset="0"/>
              </a:rPr>
            </a:br>
            <a:r>
              <a:rPr lang="en-US" sz="2400" i="1" dirty="0">
                <a:solidFill>
                  <a:prstClr val="black"/>
                </a:solidFill>
                <a:latin typeface="Arial Narrow" pitchFamily="34" charset="0"/>
              </a:rPr>
              <a:t>This position will have fiscal responsibilities to include budget tracking. Please tell us about your accounting and budget related experience. Have you handled such tasks as spread sheets and budget reconciliations? If so, please elaborate</a:t>
            </a:r>
            <a:r>
              <a:rPr lang="en-US" sz="2400" dirty="0">
                <a:solidFill>
                  <a:prstClr val="black"/>
                </a:solidFill>
                <a:latin typeface="Arial Narrow" pitchFamily="34" charset="0"/>
              </a:rPr>
              <a:t>?</a:t>
            </a:r>
          </a:p>
          <a:p>
            <a:pPr marL="0" lvl="0" indent="0" eaLnBrk="0" fontAlgn="base" hangingPunct="0">
              <a:lnSpc>
                <a:spcPct val="100000"/>
              </a:lnSpc>
              <a:spcBef>
                <a:spcPts val="575"/>
              </a:spcBef>
              <a:spcAft>
                <a:spcPct val="0"/>
              </a:spcAft>
              <a:buClr>
                <a:srgbClr val="4F81BD"/>
              </a:buClr>
              <a:buSzPct val="85000"/>
              <a:buNone/>
            </a:pPr>
            <a:endParaRPr lang="en-US" sz="2400" dirty="0">
              <a:solidFill>
                <a:prstClr val="black"/>
              </a:solidFill>
              <a:latin typeface="Arial Narrow" pitchFamily="34" charset="0"/>
            </a:endParaRPr>
          </a:p>
          <a:p>
            <a:pPr marL="0" lvl="0" indent="0" eaLnBrk="0" fontAlgn="base" hangingPunct="0">
              <a:lnSpc>
                <a:spcPct val="100000"/>
              </a:lnSpc>
              <a:spcBef>
                <a:spcPts val="575"/>
              </a:spcBef>
              <a:spcAft>
                <a:spcPct val="0"/>
              </a:spcAft>
              <a:buClr>
                <a:srgbClr val="4F81BD"/>
              </a:buClr>
              <a:buSzPct val="85000"/>
              <a:buNone/>
            </a:pPr>
            <a:r>
              <a:rPr lang="en-US" sz="2400" i="1" dirty="0">
                <a:solidFill>
                  <a:prstClr val="black"/>
                </a:solidFill>
                <a:latin typeface="Arial Narrow" pitchFamily="34" charset="0"/>
              </a:rPr>
              <a:t>Tell us about your case management experience.</a:t>
            </a:r>
          </a:p>
          <a:p>
            <a:endParaRPr lang="en-US" dirty="0"/>
          </a:p>
        </p:txBody>
      </p:sp>
    </p:spTree>
    <p:extLst>
      <p:ext uri="{BB962C8B-B14F-4D97-AF65-F5344CB8AC3E}">
        <p14:creationId xmlns:p14="http://schemas.microsoft.com/office/powerpoint/2010/main" val="4155475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FD71C-9AD8-4F9A-8A22-8643C352145E}"/>
              </a:ext>
            </a:extLst>
          </p:cNvPr>
          <p:cNvSpPr>
            <a:spLocks noGrp="1"/>
          </p:cNvSpPr>
          <p:nvPr>
            <p:ph type="title"/>
          </p:nvPr>
        </p:nvSpPr>
        <p:spPr/>
        <p:txBody>
          <a:bodyPr/>
          <a:lstStyle/>
          <a:p>
            <a:pPr algn="ctr"/>
            <a:r>
              <a:rPr lang="en-US" dirty="0"/>
              <a:t>Structured Interviews</a:t>
            </a:r>
          </a:p>
        </p:txBody>
      </p:sp>
      <p:sp>
        <p:nvSpPr>
          <p:cNvPr id="3" name="Content Placeholder 2">
            <a:extLst>
              <a:ext uri="{FF2B5EF4-FFF2-40B4-BE49-F238E27FC236}">
                <a16:creationId xmlns:a16="http://schemas.microsoft.com/office/drawing/2014/main" id="{0E56B7A6-BF87-438F-B936-93A2D5D9CC84}"/>
              </a:ext>
            </a:extLst>
          </p:cNvPr>
          <p:cNvSpPr>
            <a:spLocks noGrp="1"/>
          </p:cNvSpPr>
          <p:nvPr>
            <p:ph idx="1"/>
          </p:nvPr>
        </p:nvSpPr>
        <p:spPr>
          <a:xfrm>
            <a:off x="238539" y="1045029"/>
            <a:ext cx="11569148" cy="5131934"/>
          </a:xfrm>
        </p:spPr>
        <p:txBody>
          <a:bodyPr>
            <a:normAutofit lnSpcReduction="10000"/>
          </a:bodyPr>
          <a:lstStyle/>
          <a:p>
            <a:pPr marL="0" indent="0">
              <a:buNone/>
            </a:pPr>
            <a:r>
              <a:rPr lang="en-US" dirty="0"/>
              <a:t>Structured interviews are interviews that use multiple mechanisms (or elements) to help make the interview job-related and systematic. </a:t>
            </a:r>
          </a:p>
          <a:p>
            <a:pPr marL="0" indent="0">
              <a:buNone/>
            </a:pPr>
            <a:r>
              <a:rPr lang="en-US" dirty="0"/>
              <a:t>All candidates are asked the same questions in the same order.</a:t>
            </a:r>
          </a:p>
          <a:p>
            <a:pPr marL="0" indent="0">
              <a:buNone/>
            </a:pPr>
            <a:r>
              <a:rPr lang="en-US" dirty="0"/>
              <a:t>If candidates are given a practical exercise then all must be  allowed the same timeframe to complete the exercise.</a:t>
            </a:r>
          </a:p>
          <a:p>
            <a:pPr lvl="1"/>
            <a:r>
              <a:rPr lang="en-US" dirty="0"/>
              <a:t>More reliable</a:t>
            </a:r>
          </a:p>
          <a:p>
            <a:pPr lvl="1"/>
            <a:r>
              <a:rPr lang="en-US" dirty="0"/>
              <a:t>More valid</a:t>
            </a:r>
          </a:p>
          <a:p>
            <a:pPr lvl="1"/>
            <a:r>
              <a:rPr lang="en-US" dirty="0"/>
              <a:t>More legally defensible</a:t>
            </a:r>
          </a:p>
          <a:p>
            <a:pPr marL="0" indent="0">
              <a:buNone/>
            </a:pPr>
            <a:endParaRPr lang="en-US" dirty="0"/>
          </a:p>
        </p:txBody>
      </p:sp>
    </p:spTree>
    <p:extLst>
      <p:ext uri="{BB962C8B-B14F-4D97-AF65-F5344CB8AC3E}">
        <p14:creationId xmlns:p14="http://schemas.microsoft.com/office/powerpoint/2010/main" val="3184611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F59-E4C9-40A3-9D19-95F74D1291E7}"/>
              </a:ext>
            </a:extLst>
          </p:cNvPr>
          <p:cNvSpPr>
            <a:spLocks noGrp="1"/>
          </p:cNvSpPr>
          <p:nvPr>
            <p:ph type="title"/>
          </p:nvPr>
        </p:nvSpPr>
        <p:spPr/>
        <p:txBody>
          <a:bodyPr/>
          <a:lstStyle/>
          <a:p>
            <a:pPr algn="ctr"/>
            <a:r>
              <a:rPr lang="en-US" dirty="0"/>
              <a:t>Situational Interview Question</a:t>
            </a:r>
          </a:p>
        </p:txBody>
      </p:sp>
      <p:sp>
        <p:nvSpPr>
          <p:cNvPr id="3" name="Content Placeholder 2">
            <a:extLst>
              <a:ext uri="{FF2B5EF4-FFF2-40B4-BE49-F238E27FC236}">
                <a16:creationId xmlns:a16="http://schemas.microsoft.com/office/drawing/2014/main" id="{22FF0C8C-93C1-4264-B622-75813F8AE347}"/>
              </a:ext>
            </a:extLst>
          </p:cNvPr>
          <p:cNvSpPr>
            <a:spLocks noGrp="1"/>
          </p:cNvSpPr>
          <p:nvPr>
            <p:ph idx="1"/>
          </p:nvPr>
        </p:nvSpPr>
        <p:spPr/>
        <p:txBody>
          <a:bodyPr/>
          <a:lstStyle/>
          <a:p>
            <a:pPr marL="0" indent="0">
              <a:buNone/>
            </a:pPr>
            <a:r>
              <a:rPr lang="en-US" altLang="en-US" dirty="0"/>
              <a:t>Anticipated behavior in hypothetical situations. </a:t>
            </a:r>
          </a:p>
          <a:p>
            <a:pPr marL="0" indent="0">
              <a:buNone/>
            </a:pPr>
            <a:endParaRPr lang="en-US" altLang="en-US" dirty="0"/>
          </a:p>
          <a:p>
            <a:pPr marL="0" indent="0">
              <a:buNone/>
            </a:pPr>
            <a:r>
              <a:rPr lang="en-US" altLang="en-US" dirty="0"/>
              <a:t>Gives the candidate realistic job scenarios or dilemmas and ask how he/she would respond. </a:t>
            </a:r>
          </a:p>
          <a:p>
            <a:pPr marL="0" indent="0">
              <a:buNone/>
            </a:pPr>
            <a:endParaRPr lang="en-US" altLang="en-US" dirty="0"/>
          </a:p>
          <a:p>
            <a:pPr marL="0" indent="0">
              <a:buNone/>
            </a:pPr>
            <a:r>
              <a:rPr lang="en-US" altLang="en-US" dirty="0"/>
              <a:t>The underlying premise is a person’s intentions are closely tied to his/her actual behavior</a:t>
            </a:r>
            <a:endParaRPr lang="en-US" i="1" dirty="0"/>
          </a:p>
          <a:p>
            <a:endParaRPr lang="en-US" dirty="0"/>
          </a:p>
        </p:txBody>
      </p:sp>
    </p:spTree>
    <p:extLst>
      <p:ext uri="{BB962C8B-B14F-4D97-AF65-F5344CB8AC3E}">
        <p14:creationId xmlns:p14="http://schemas.microsoft.com/office/powerpoint/2010/main" val="2866058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C3E3-64D0-4EE5-BDCC-502362467FC3}"/>
              </a:ext>
            </a:extLst>
          </p:cNvPr>
          <p:cNvSpPr>
            <a:spLocks noGrp="1"/>
          </p:cNvSpPr>
          <p:nvPr>
            <p:ph type="title"/>
          </p:nvPr>
        </p:nvSpPr>
        <p:spPr/>
        <p:txBody>
          <a:bodyPr/>
          <a:lstStyle/>
          <a:p>
            <a:pPr algn="ctr"/>
            <a:r>
              <a:rPr lang="en-US" dirty="0"/>
              <a:t>Situational Interview Question</a:t>
            </a:r>
          </a:p>
        </p:txBody>
      </p:sp>
      <p:sp>
        <p:nvSpPr>
          <p:cNvPr id="3" name="Content Placeholder 2">
            <a:extLst>
              <a:ext uri="{FF2B5EF4-FFF2-40B4-BE49-F238E27FC236}">
                <a16:creationId xmlns:a16="http://schemas.microsoft.com/office/drawing/2014/main" id="{85C69C7F-2987-405E-BFB4-E4EBF3F4FC49}"/>
              </a:ext>
            </a:extLst>
          </p:cNvPr>
          <p:cNvSpPr>
            <a:spLocks noGrp="1"/>
          </p:cNvSpPr>
          <p:nvPr>
            <p:ph idx="1"/>
          </p:nvPr>
        </p:nvSpPr>
        <p:spPr>
          <a:xfrm>
            <a:off x="172278" y="1045029"/>
            <a:ext cx="11728174" cy="5131934"/>
          </a:xfrm>
        </p:spPr>
        <p:txBody>
          <a:bodyPr/>
          <a:lstStyle/>
          <a:p>
            <a:pPr marL="0" lvl="0" indent="0" eaLnBrk="0" fontAlgn="base" hangingPunct="0">
              <a:lnSpc>
                <a:spcPct val="100000"/>
              </a:lnSpc>
              <a:spcBef>
                <a:spcPts val="575"/>
              </a:spcBef>
              <a:spcAft>
                <a:spcPct val="0"/>
              </a:spcAft>
              <a:buClr>
                <a:srgbClr val="4F81BD"/>
              </a:buClr>
              <a:buSzPct val="85000"/>
              <a:buNone/>
            </a:pPr>
            <a:r>
              <a:rPr lang="en-US" sz="2400" i="1" dirty="0">
                <a:solidFill>
                  <a:prstClr val="black"/>
                </a:solidFill>
                <a:latin typeface="Arial Narrow" pitchFamily="34" charset="0"/>
              </a:rPr>
              <a:t>One of your staff is regularly behind on required documentations and you previously addressed his performance through informal counseling.  The problems persists which requires you to address the matter more formally.  What will you need to do to prepare for your meeting regarding his continued substandard performance?</a:t>
            </a:r>
          </a:p>
          <a:p>
            <a:pPr marL="0" lvl="0" indent="0" eaLnBrk="0" fontAlgn="base" hangingPunct="0">
              <a:lnSpc>
                <a:spcPct val="100000"/>
              </a:lnSpc>
              <a:spcBef>
                <a:spcPts val="575"/>
              </a:spcBef>
              <a:spcAft>
                <a:spcPct val="0"/>
              </a:spcAft>
              <a:buClr>
                <a:srgbClr val="4F81BD"/>
              </a:buClr>
              <a:buSzPct val="85000"/>
              <a:buNone/>
            </a:pPr>
            <a:endParaRPr lang="en-US" sz="2400" i="1" dirty="0">
              <a:solidFill>
                <a:prstClr val="black"/>
              </a:solidFill>
              <a:latin typeface="Arial Narrow" pitchFamily="34" charset="0"/>
            </a:endParaRPr>
          </a:p>
          <a:p>
            <a:pPr marL="0" lvl="0" indent="0" eaLnBrk="0" fontAlgn="base" hangingPunct="0">
              <a:lnSpc>
                <a:spcPct val="100000"/>
              </a:lnSpc>
              <a:spcBef>
                <a:spcPts val="575"/>
              </a:spcBef>
              <a:spcAft>
                <a:spcPct val="0"/>
              </a:spcAft>
              <a:buClr>
                <a:srgbClr val="4F81BD"/>
              </a:buClr>
              <a:buSzPct val="85000"/>
              <a:buNone/>
            </a:pPr>
            <a:r>
              <a:rPr lang="en-US" sz="2400" i="1" dirty="0">
                <a:solidFill>
                  <a:prstClr val="black"/>
                </a:solidFill>
                <a:latin typeface="Arial Narrow" pitchFamily="34" charset="0"/>
              </a:rPr>
              <a:t>As you return from your lunch break, you see a veteran RBC staff who has been on the job for more than 10 years and is well liked and respected amongst peers; engage in what you perceive to be inappropriate behavior with a student. What will you do?</a:t>
            </a:r>
            <a:endParaRPr lang="en-US" sz="2400" dirty="0">
              <a:solidFill>
                <a:prstClr val="black"/>
              </a:solidFill>
              <a:latin typeface="Arial Narrow" pitchFamily="34" charset="0"/>
            </a:endParaRPr>
          </a:p>
          <a:p>
            <a:endParaRPr lang="en-US" dirty="0"/>
          </a:p>
        </p:txBody>
      </p:sp>
    </p:spTree>
    <p:extLst>
      <p:ext uri="{BB962C8B-B14F-4D97-AF65-F5344CB8AC3E}">
        <p14:creationId xmlns:p14="http://schemas.microsoft.com/office/powerpoint/2010/main" val="34950218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E72D9-4EA6-4751-8254-13CD8E380299}"/>
              </a:ext>
            </a:extLst>
          </p:cNvPr>
          <p:cNvSpPr>
            <a:spLocks noGrp="1"/>
          </p:cNvSpPr>
          <p:nvPr>
            <p:ph type="title"/>
          </p:nvPr>
        </p:nvSpPr>
        <p:spPr/>
        <p:txBody>
          <a:bodyPr/>
          <a:lstStyle/>
          <a:p>
            <a:pPr algn="ctr"/>
            <a:r>
              <a:rPr lang="en-US" dirty="0"/>
              <a:t>Behavioral Interview questions</a:t>
            </a:r>
          </a:p>
        </p:txBody>
      </p:sp>
      <p:sp>
        <p:nvSpPr>
          <p:cNvPr id="3" name="Content Placeholder 2">
            <a:extLst>
              <a:ext uri="{FF2B5EF4-FFF2-40B4-BE49-F238E27FC236}">
                <a16:creationId xmlns:a16="http://schemas.microsoft.com/office/drawing/2014/main" id="{64CF8DEC-CBBD-4FBA-AA57-457D46410612}"/>
              </a:ext>
            </a:extLst>
          </p:cNvPr>
          <p:cNvSpPr>
            <a:spLocks noGrp="1"/>
          </p:cNvSpPr>
          <p:nvPr>
            <p:ph idx="1"/>
          </p:nvPr>
        </p:nvSpPr>
        <p:spPr>
          <a:xfrm>
            <a:off x="172278" y="887896"/>
            <a:ext cx="11820939" cy="5658677"/>
          </a:xfrm>
        </p:spPr>
        <p:txBody>
          <a:bodyPr>
            <a:normAutofit lnSpcReduction="10000"/>
          </a:bodyPr>
          <a:lstStyle/>
          <a:p>
            <a:pPr marL="0" indent="0">
              <a:buNone/>
            </a:pPr>
            <a:r>
              <a:rPr lang="en-US" altLang="en-US" sz="3200" b="1" dirty="0"/>
              <a:t>Underlying premise is the best predictor of future behavior on the job is past behavior under similar circumstances. </a:t>
            </a:r>
          </a:p>
          <a:p>
            <a:pPr marL="0" indent="0">
              <a:buNone/>
            </a:pPr>
            <a:endParaRPr lang="en-US" altLang="en-US" sz="3200" b="1" dirty="0"/>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r>
              <a:rPr lang="en-US" sz="2400" i="1" dirty="0">
                <a:solidFill>
                  <a:prstClr val="black"/>
                </a:solidFill>
                <a:latin typeface="Arial Narrow" pitchFamily="34" charset="0"/>
              </a:rPr>
              <a:t>Describe a time when you led a complex project. What was your approach to managing the project? Provide specific actions and outcomes.</a:t>
            </a:r>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endParaRPr lang="en-US" sz="2400" i="1" dirty="0">
              <a:solidFill>
                <a:prstClr val="black"/>
              </a:solidFill>
              <a:latin typeface="Arial Narrow" pitchFamily="34" charset="0"/>
            </a:endParaRPr>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r>
              <a:rPr lang="en-US" sz="2400" i="1" dirty="0">
                <a:solidFill>
                  <a:prstClr val="black"/>
                </a:solidFill>
                <a:latin typeface="Arial Narrow" pitchFamily="34" charset="0"/>
              </a:rPr>
              <a:t>Tell me about a time when you made an important decision with a limited amount of information.</a:t>
            </a:r>
          </a:p>
          <a:p>
            <a:pPr marL="0" lvl="0" indent="0" eaLnBrk="0" fontAlgn="base" hangingPunct="0">
              <a:lnSpc>
                <a:spcPct val="100000"/>
              </a:lnSpc>
              <a:spcBef>
                <a:spcPts val="575"/>
              </a:spcBef>
              <a:spcAft>
                <a:spcPct val="0"/>
              </a:spcAft>
              <a:buClr>
                <a:srgbClr val="4F81BD"/>
              </a:buClr>
              <a:buSzPct val="85000"/>
              <a:buNone/>
            </a:pPr>
            <a:endParaRPr lang="en-US" sz="2400" i="1" dirty="0">
              <a:solidFill>
                <a:prstClr val="black"/>
              </a:solidFill>
              <a:latin typeface="Arial Narrow" pitchFamily="34" charset="0"/>
            </a:endParaRPr>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r>
              <a:rPr lang="en-US" sz="2400" i="1" dirty="0">
                <a:solidFill>
                  <a:prstClr val="black"/>
                </a:solidFill>
                <a:latin typeface="Arial Narrow" pitchFamily="34" charset="0"/>
              </a:rPr>
              <a:t>Describe a time when you looked for ways to provide better service for your customers. What was the situation and what steps did you take to improve the service?</a:t>
            </a:r>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endParaRPr lang="en-US" sz="2400" i="1" dirty="0">
              <a:solidFill>
                <a:prstClr val="black"/>
              </a:solidFill>
              <a:latin typeface="Arial Narrow" pitchFamily="34" charset="0"/>
            </a:endParaRPr>
          </a:p>
          <a:p>
            <a:pPr marL="273050" lvl="0" indent="-273050" eaLnBrk="0" fontAlgn="base" hangingPunct="0">
              <a:lnSpc>
                <a:spcPct val="100000"/>
              </a:lnSpc>
              <a:spcBef>
                <a:spcPts val="575"/>
              </a:spcBef>
              <a:spcAft>
                <a:spcPct val="0"/>
              </a:spcAft>
              <a:buClr>
                <a:srgbClr val="4F81BD"/>
              </a:buClr>
              <a:buSzPct val="85000"/>
              <a:buFont typeface="Wingdings 2" pitchFamily="18" charset="2"/>
              <a:buChar char=""/>
            </a:pPr>
            <a:r>
              <a:rPr lang="en-US" sz="2400" i="1" dirty="0">
                <a:solidFill>
                  <a:prstClr val="black"/>
                </a:solidFill>
                <a:latin typeface="Arial Narrow" pitchFamily="34" charset="0"/>
              </a:rPr>
              <a:t>You addressed a direct report for providing unsatisfactory customer service. What did you say and do that made a difference in his/her delivery of service?</a:t>
            </a:r>
          </a:p>
          <a:p>
            <a:endParaRPr lang="en-US" dirty="0"/>
          </a:p>
        </p:txBody>
      </p:sp>
    </p:spTree>
    <p:extLst>
      <p:ext uri="{BB962C8B-B14F-4D97-AF65-F5344CB8AC3E}">
        <p14:creationId xmlns:p14="http://schemas.microsoft.com/office/powerpoint/2010/main" val="41420988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54AA-AAB7-436D-A23E-923DFAA51A50}"/>
              </a:ext>
            </a:extLst>
          </p:cNvPr>
          <p:cNvSpPr>
            <a:spLocks noGrp="1"/>
          </p:cNvSpPr>
          <p:nvPr>
            <p:ph type="title"/>
          </p:nvPr>
        </p:nvSpPr>
        <p:spPr/>
        <p:txBody>
          <a:bodyPr/>
          <a:lstStyle/>
          <a:p>
            <a:pPr algn="ctr"/>
            <a:r>
              <a:rPr lang="en-US" dirty="0"/>
              <a:t>Interviewing</a:t>
            </a:r>
          </a:p>
        </p:txBody>
      </p:sp>
      <p:sp>
        <p:nvSpPr>
          <p:cNvPr id="3" name="Content Placeholder 2">
            <a:extLst>
              <a:ext uri="{FF2B5EF4-FFF2-40B4-BE49-F238E27FC236}">
                <a16:creationId xmlns:a16="http://schemas.microsoft.com/office/drawing/2014/main" id="{4FE014D1-ED4E-4FD6-A74E-76FA77DD2842}"/>
              </a:ext>
            </a:extLst>
          </p:cNvPr>
          <p:cNvSpPr>
            <a:spLocks noGrp="1"/>
          </p:cNvSpPr>
          <p:nvPr>
            <p:ph idx="1"/>
          </p:nvPr>
        </p:nvSpPr>
        <p:spPr>
          <a:xfrm>
            <a:off x="238539" y="1045029"/>
            <a:ext cx="11115261" cy="5131934"/>
          </a:xfrm>
        </p:spPr>
        <p:txBody>
          <a:bodyPr>
            <a:normAutofit/>
          </a:bodyPr>
          <a:lstStyle/>
          <a:p>
            <a:pPr marL="0" indent="0">
              <a:buNone/>
            </a:pPr>
            <a:r>
              <a:rPr lang="en-US" dirty="0">
                <a:latin typeface="Arial Narrow" pitchFamily="34" charset="0"/>
              </a:rPr>
              <a:t>Secure your panel members</a:t>
            </a:r>
          </a:p>
          <a:p>
            <a:pPr marL="0" indent="0">
              <a:buNone/>
            </a:pPr>
            <a:endParaRPr lang="en-US" dirty="0">
              <a:latin typeface="Arial Narrow" pitchFamily="34" charset="0"/>
            </a:endParaRPr>
          </a:p>
          <a:p>
            <a:pPr marL="0" indent="0">
              <a:buNone/>
            </a:pPr>
            <a:r>
              <a:rPr lang="en-US" dirty="0">
                <a:latin typeface="Arial Narrow" pitchFamily="34" charset="0"/>
              </a:rPr>
              <a:t>Determine your Interview Date(s)</a:t>
            </a:r>
            <a:br>
              <a:rPr lang="en-US" dirty="0">
                <a:latin typeface="Arial Narrow" pitchFamily="34" charset="0"/>
              </a:rPr>
            </a:br>
            <a:br>
              <a:rPr lang="en-US" dirty="0">
                <a:latin typeface="Arial Narrow" pitchFamily="34" charset="0"/>
              </a:rPr>
            </a:br>
            <a:r>
              <a:rPr lang="en-US" dirty="0">
                <a:latin typeface="Arial Narrow" pitchFamily="34" charset="0"/>
              </a:rPr>
              <a:t>Secure a Interview Location (ADA Compliance)</a:t>
            </a:r>
            <a:br>
              <a:rPr lang="en-US" dirty="0">
                <a:latin typeface="Arial Narrow" pitchFamily="34" charset="0"/>
              </a:rPr>
            </a:br>
            <a:endParaRPr lang="en-US" dirty="0">
              <a:latin typeface="Arial Narrow" pitchFamily="34" charset="0"/>
            </a:endParaRPr>
          </a:p>
          <a:p>
            <a:pPr marL="0" indent="0">
              <a:buNone/>
            </a:pPr>
            <a:r>
              <a:rPr lang="en-US" dirty="0">
                <a:latin typeface="Arial Narrow" pitchFamily="34" charset="0"/>
              </a:rPr>
              <a:t>Determine Interview Timeframes (30 minutes, 45 minutes, 1 hour)</a:t>
            </a:r>
          </a:p>
          <a:p>
            <a:pPr lvl="1"/>
            <a:r>
              <a:rPr lang="en-US" dirty="0">
                <a:latin typeface="Arial Narrow" pitchFamily="34" charset="0"/>
              </a:rPr>
              <a:t>Interviews cannot be timed. However, you may notify an applicant how much time has been allotted for their interview. Be consistent.</a:t>
            </a:r>
          </a:p>
          <a:p>
            <a:pPr marL="0" indent="0">
              <a:buNone/>
            </a:pPr>
            <a:endParaRPr lang="en-US" dirty="0"/>
          </a:p>
        </p:txBody>
      </p:sp>
      <p:pic>
        <p:nvPicPr>
          <p:cNvPr id="4" name="Picture 5" descr="MCj03325460000[1]">
            <a:extLst>
              <a:ext uri="{FF2B5EF4-FFF2-40B4-BE49-F238E27FC236}">
                <a16:creationId xmlns:a16="http://schemas.microsoft.com/office/drawing/2014/main" id="{6A0C1104-3C8B-4E36-869B-91A305A16A9C}"/>
              </a:ext>
            </a:extLst>
          </p:cNvPr>
          <p:cNvPicPr>
            <a:picLocks noChangeAspect="1" noChangeArrowheads="1"/>
          </p:cNvPicPr>
          <p:nvPr/>
        </p:nvPicPr>
        <p:blipFill>
          <a:blip r:embed="rId2" cstate="print"/>
          <a:srcRect/>
          <a:stretch>
            <a:fillRect/>
          </a:stretch>
        </p:blipFill>
        <p:spPr bwMode="auto">
          <a:xfrm>
            <a:off x="8423377" y="1045029"/>
            <a:ext cx="3530084" cy="2126753"/>
          </a:xfrm>
          <a:prstGeom prst="rect">
            <a:avLst/>
          </a:prstGeom>
          <a:noFill/>
          <a:ln w="9525">
            <a:noFill/>
            <a:miter lim="800000"/>
            <a:headEnd/>
            <a:tailEnd/>
          </a:ln>
        </p:spPr>
      </p:pic>
    </p:spTree>
    <p:extLst>
      <p:ext uri="{BB962C8B-B14F-4D97-AF65-F5344CB8AC3E}">
        <p14:creationId xmlns:p14="http://schemas.microsoft.com/office/powerpoint/2010/main" val="1195988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95C6B-0EFB-4D8E-A844-5DA31A110C3C}"/>
              </a:ext>
            </a:extLst>
          </p:cNvPr>
          <p:cNvSpPr>
            <a:spLocks noGrp="1"/>
          </p:cNvSpPr>
          <p:nvPr>
            <p:ph type="title"/>
          </p:nvPr>
        </p:nvSpPr>
        <p:spPr/>
        <p:txBody>
          <a:bodyPr/>
          <a:lstStyle/>
          <a:p>
            <a:pPr algn="l"/>
            <a:r>
              <a:rPr lang="en-US" dirty="0"/>
              <a:t>             Interview Panels</a:t>
            </a:r>
          </a:p>
        </p:txBody>
      </p:sp>
      <p:sp>
        <p:nvSpPr>
          <p:cNvPr id="3" name="Content Placeholder 2">
            <a:extLst>
              <a:ext uri="{FF2B5EF4-FFF2-40B4-BE49-F238E27FC236}">
                <a16:creationId xmlns:a16="http://schemas.microsoft.com/office/drawing/2014/main" id="{E6BFA2CA-9FAF-426D-B288-23C021722BAA}"/>
              </a:ext>
            </a:extLst>
          </p:cNvPr>
          <p:cNvSpPr>
            <a:spLocks noGrp="1"/>
          </p:cNvSpPr>
          <p:nvPr>
            <p:ph sz="half" idx="1"/>
          </p:nvPr>
        </p:nvSpPr>
        <p:spPr/>
        <p:txBody>
          <a:bodyPr/>
          <a:lstStyle/>
          <a:p>
            <a:r>
              <a:rPr lang="en-US" dirty="0"/>
              <a:t>Increases accuracy &amp; validity</a:t>
            </a:r>
            <a:br>
              <a:rPr lang="en-US" dirty="0"/>
            </a:br>
            <a:endParaRPr lang="en-US" dirty="0"/>
          </a:p>
          <a:p>
            <a:r>
              <a:rPr lang="en-US" dirty="0"/>
              <a:t>More defensible</a:t>
            </a:r>
            <a:br>
              <a:rPr lang="en-US" dirty="0"/>
            </a:br>
            <a:endParaRPr lang="en-US" dirty="0"/>
          </a:p>
          <a:p>
            <a:r>
              <a:rPr lang="en-US" dirty="0"/>
              <a:t>Panels tend to increase the feeling of accountability for interviewers (keeps everyone honest).</a:t>
            </a:r>
          </a:p>
          <a:p>
            <a:pPr marL="0" indent="0">
              <a:buNone/>
            </a:pPr>
            <a:endParaRPr lang="en-US" dirty="0"/>
          </a:p>
        </p:txBody>
      </p:sp>
      <p:sp>
        <p:nvSpPr>
          <p:cNvPr id="4" name="Content Placeholder 3">
            <a:extLst>
              <a:ext uri="{FF2B5EF4-FFF2-40B4-BE49-F238E27FC236}">
                <a16:creationId xmlns:a16="http://schemas.microsoft.com/office/drawing/2014/main" id="{F79305EE-6A88-4EFD-B1F4-1212CEF8684A}"/>
              </a:ext>
            </a:extLst>
          </p:cNvPr>
          <p:cNvSpPr>
            <a:spLocks noGrp="1"/>
          </p:cNvSpPr>
          <p:nvPr>
            <p:ph sz="half" idx="2"/>
          </p:nvPr>
        </p:nvSpPr>
        <p:spPr/>
        <p:txBody>
          <a:bodyPr/>
          <a:lstStyle/>
          <a:p>
            <a:r>
              <a:rPr lang="en-US" dirty="0"/>
              <a:t>Better information is collected since tasks are shared (i.e. asking questions, listening, note taking, etc.)</a:t>
            </a:r>
            <a:br>
              <a:rPr lang="en-US" dirty="0"/>
            </a:br>
            <a:endParaRPr lang="en-US" dirty="0"/>
          </a:p>
          <a:p>
            <a:r>
              <a:rPr lang="en-US" dirty="0"/>
              <a:t>Having multiple panel members tends to minimize individual bias</a:t>
            </a:r>
          </a:p>
          <a:p>
            <a:endParaRPr lang="en-US" dirty="0"/>
          </a:p>
          <a:p>
            <a:r>
              <a:rPr lang="en-US" dirty="0"/>
              <a:t>Promotes diversity and fairness </a:t>
            </a:r>
          </a:p>
          <a:p>
            <a:pPr marL="0" indent="0">
              <a:buNone/>
            </a:pPr>
            <a:endParaRPr lang="en-US" dirty="0"/>
          </a:p>
        </p:txBody>
      </p:sp>
    </p:spTree>
    <p:extLst>
      <p:ext uri="{BB962C8B-B14F-4D97-AF65-F5344CB8AC3E}">
        <p14:creationId xmlns:p14="http://schemas.microsoft.com/office/powerpoint/2010/main" val="2407017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D4932-D95D-4020-ABDC-997AA57AD067}"/>
              </a:ext>
            </a:extLst>
          </p:cNvPr>
          <p:cNvSpPr>
            <a:spLocks noGrp="1"/>
          </p:cNvSpPr>
          <p:nvPr>
            <p:ph type="title"/>
          </p:nvPr>
        </p:nvSpPr>
        <p:spPr/>
        <p:txBody>
          <a:bodyPr/>
          <a:lstStyle/>
          <a:p>
            <a:pPr algn="ctr"/>
            <a:r>
              <a:rPr lang="en-US" dirty="0"/>
              <a:t>Interview panel members</a:t>
            </a:r>
          </a:p>
        </p:txBody>
      </p:sp>
      <p:sp>
        <p:nvSpPr>
          <p:cNvPr id="3" name="Content Placeholder 2">
            <a:extLst>
              <a:ext uri="{FF2B5EF4-FFF2-40B4-BE49-F238E27FC236}">
                <a16:creationId xmlns:a16="http://schemas.microsoft.com/office/drawing/2014/main" id="{95C44203-9BCE-4C3D-8BAD-B9EC69496406}"/>
              </a:ext>
            </a:extLst>
          </p:cNvPr>
          <p:cNvSpPr>
            <a:spLocks noGrp="1"/>
          </p:cNvSpPr>
          <p:nvPr>
            <p:ph idx="1"/>
          </p:nvPr>
        </p:nvSpPr>
        <p:spPr>
          <a:xfrm>
            <a:off x="172278" y="1045029"/>
            <a:ext cx="11701670" cy="5131934"/>
          </a:xfrm>
        </p:spPr>
        <p:txBody>
          <a:bodyPr>
            <a:normAutofit/>
          </a:bodyPr>
          <a:lstStyle/>
          <a:p>
            <a:pPr marL="457200" lvl="1" indent="0">
              <a:buNone/>
              <a:defRPr/>
            </a:pPr>
            <a:r>
              <a:rPr lang="en-US" sz="2800" b="1" dirty="0">
                <a:latin typeface="Arial Narrow" pitchFamily="34" charset="0"/>
              </a:rPr>
              <a:t>	Collective pool of expertise</a:t>
            </a:r>
          </a:p>
          <a:p>
            <a:pPr lvl="3">
              <a:defRPr/>
            </a:pPr>
            <a:r>
              <a:rPr lang="en-US" dirty="0">
                <a:latin typeface="Arial Narrow" pitchFamily="34" charset="0"/>
              </a:rPr>
              <a:t>Recommend having a minimum of 3 – 5 people</a:t>
            </a:r>
          </a:p>
          <a:p>
            <a:pPr lvl="3">
              <a:defRPr/>
            </a:pPr>
            <a:r>
              <a:rPr lang="en-US" dirty="0">
                <a:latin typeface="Arial Narrow" pitchFamily="34" charset="0"/>
              </a:rPr>
              <a:t>Include a subject matter expert</a:t>
            </a:r>
          </a:p>
          <a:p>
            <a:pPr lvl="3">
              <a:defRPr/>
            </a:pPr>
            <a:r>
              <a:rPr lang="en-US" dirty="0">
                <a:latin typeface="Arial Narrow" pitchFamily="34" charset="0"/>
              </a:rPr>
              <a:t>Equivalent or higher role</a:t>
            </a:r>
          </a:p>
          <a:p>
            <a:pPr lvl="3">
              <a:defRPr/>
            </a:pPr>
            <a:r>
              <a:rPr lang="en-US" dirty="0">
                <a:latin typeface="Arial Narrow" pitchFamily="34" charset="0"/>
              </a:rPr>
              <a:t>Consider the diversity of the panel</a:t>
            </a:r>
          </a:p>
          <a:p>
            <a:pPr lvl="3">
              <a:defRPr/>
            </a:pPr>
            <a:r>
              <a:rPr lang="en-US" dirty="0">
                <a:latin typeface="Arial Narrow" pitchFamily="34" charset="0"/>
              </a:rPr>
              <a:t>Are properly trained</a:t>
            </a:r>
          </a:p>
          <a:p>
            <a:pPr marL="914400" lvl="2" indent="0">
              <a:buNone/>
              <a:defRPr/>
            </a:pPr>
            <a:r>
              <a:rPr lang="en-US" sz="2800" b="1" dirty="0">
                <a:latin typeface="Arial Narrow" pitchFamily="34" charset="0"/>
              </a:rPr>
              <a:t>Clear understanding of the position</a:t>
            </a:r>
          </a:p>
          <a:p>
            <a:pPr lvl="3">
              <a:defRPr/>
            </a:pPr>
            <a:r>
              <a:rPr lang="en-US" dirty="0">
                <a:latin typeface="Arial Narrow" pitchFamily="34" charset="0"/>
              </a:rPr>
              <a:t>Review screening criteria</a:t>
            </a:r>
          </a:p>
          <a:p>
            <a:pPr lvl="3">
              <a:defRPr/>
            </a:pPr>
            <a:r>
              <a:rPr lang="en-US" dirty="0">
                <a:latin typeface="Arial Narrow" pitchFamily="34" charset="0"/>
              </a:rPr>
              <a:t>Understand what types of skill sets that are required of a person to fill the position</a:t>
            </a:r>
          </a:p>
          <a:p>
            <a:pPr lvl="2">
              <a:defRPr/>
            </a:pPr>
            <a:r>
              <a:rPr lang="en-US" dirty="0">
                <a:latin typeface="Arial Narrow" pitchFamily="34" charset="0"/>
              </a:rPr>
              <a:t>Prior to the interview, determine how the panel will evaluate candidates based on the requirements of the position. </a:t>
            </a:r>
            <a:endParaRPr lang="en-US" sz="2400" dirty="0">
              <a:latin typeface="Arial Narrow" pitchFamily="34" charset="0"/>
            </a:endParaRPr>
          </a:p>
          <a:p>
            <a:pPr lvl="2">
              <a:defRPr/>
            </a:pPr>
            <a:r>
              <a:rPr lang="en-US" sz="2800" dirty="0">
                <a:latin typeface="Arial Narrow" pitchFamily="34" charset="0"/>
              </a:rPr>
              <a:t>Ranking Order is required</a:t>
            </a:r>
          </a:p>
          <a:p>
            <a:pPr lvl="3">
              <a:buNone/>
              <a:defRPr/>
            </a:pPr>
            <a:endParaRPr lang="en-US" dirty="0">
              <a:latin typeface="Arial Narrow" pitchFamily="34" charset="0"/>
            </a:endParaRPr>
          </a:p>
          <a:p>
            <a:pPr marL="0" indent="0">
              <a:buNone/>
            </a:pPr>
            <a:endParaRPr lang="en-US" dirty="0"/>
          </a:p>
        </p:txBody>
      </p:sp>
    </p:spTree>
    <p:extLst>
      <p:ext uri="{BB962C8B-B14F-4D97-AF65-F5344CB8AC3E}">
        <p14:creationId xmlns:p14="http://schemas.microsoft.com/office/powerpoint/2010/main" val="2545448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3C2E7-FF3A-4A08-B607-F700AC848D85}"/>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01853361-D12F-41EE-86C4-FF8D68963343}"/>
              </a:ext>
            </a:extLst>
          </p:cNvPr>
          <p:cNvSpPr>
            <a:spLocks noGrp="1"/>
          </p:cNvSpPr>
          <p:nvPr>
            <p:ph idx="1"/>
          </p:nvPr>
        </p:nvSpPr>
        <p:spPr/>
        <p:txBody>
          <a:bodyPr>
            <a:normAutofit/>
          </a:bodyPr>
          <a:lstStyle/>
          <a:p>
            <a:r>
              <a:rPr lang="en-US" b="1" u="sng" dirty="0"/>
              <a:t>Age Discrimination in Employment Act (1987)</a:t>
            </a:r>
            <a:endParaRPr lang="en-US" dirty="0"/>
          </a:p>
          <a:p>
            <a:pPr lvl="0"/>
            <a:r>
              <a:rPr lang="en-US" sz="2800" dirty="0"/>
              <a:t>Prohibits discrimination in employment against persons age 40 and over.</a:t>
            </a:r>
          </a:p>
          <a:p>
            <a:pPr lvl="0"/>
            <a:r>
              <a:rPr lang="en-US" sz="2800" dirty="0"/>
              <a:t>Forbids limiting or classifying employees in any way that adversely affects their status because of age. </a:t>
            </a:r>
          </a:p>
          <a:p>
            <a:pPr lvl="1"/>
            <a:r>
              <a:rPr lang="en-US" sz="2800" b="1" dirty="0"/>
              <a:t>Increase in age discrimination cases in recent years.</a:t>
            </a:r>
            <a:endParaRPr lang="en-US" sz="2800" dirty="0"/>
          </a:p>
          <a:p>
            <a:pPr lvl="0"/>
            <a:r>
              <a:rPr lang="en-US" sz="2800" dirty="0"/>
              <a:t>Covers all private and public employers with 20 or more employees.</a:t>
            </a:r>
          </a:p>
          <a:p>
            <a:pPr lvl="0"/>
            <a:r>
              <a:rPr lang="en-US" sz="2800" dirty="0"/>
              <a:t>Unlawful to include age preferences and limitations, or specifications in job notices or advertisements</a:t>
            </a:r>
          </a:p>
          <a:p>
            <a:pPr lvl="0"/>
            <a:r>
              <a:rPr lang="en-US" sz="2800" dirty="0"/>
              <a:t>Avoid words like “youthful”, young, energetic, motivated.</a:t>
            </a:r>
          </a:p>
          <a:p>
            <a:endParaRPr lang="en-US" dirty="0"/>
          </a:p>
        </p:txBody>
      </p:sp>
    </p:spTree>
    <p:extLst>
      <p:ext uri="{BB962C8B-B14F-4D97-AF65-F5344CB8AC3E}">
        <p14:creationId xmlns:p14="http://schemas.microsoft.com/office/powerpoint/2010/main" val="1019005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397BA-12C8-4B16-AECE-75FDEE2CD209}"/>
              </a:ext>
            </a:extLst>
          </p:cNvPr>
          <p:cNvSpPr>
            <a:spLocks noGrp="1"/>
          </p:cNvSpPr>
          <p:nvPr>
            <p:ph type="title"/>
          </p:nvPr>
        </p:nvSpPr>
        <p:spPr/>
        <p:txBody>
          <a:bodyPr/>
          <a:lstStyle/>
          <a:p>
            <a:pPr algn="ctr"/>
            <a:r>
              <a:rPr lang="en-US" dirty="0"/>
              <a:t>Interview Panel Members</a:t>
            </a:r>
          </a:p>
        </p:txBody>
      </p:sp>
      <p:sp>
        <p:nvSpPr>
          <p:cNvPr id="3" name="Content Placeholder 2">
            <a:extLst>
              <a:ext uri="{FF2B5EF4-FFF2-40B4-BE49-F238E27FC236}">
                <a16:creationId xmlns:a16="http://schemas.microsoft.com/office/drawing/2014/main" id="{E6E0820E-B48D-4BD7-8BD7-F15CB0CE4D8C}"/>
              </a:ext>
            </a:extLst>
          </p:cNvPr>
          <p:cNvSpPr>
            <a:spLocks noGrp="1"/>
          </p:cNvSpPr>
          <p:nvPr>
            <p:ph idx="1"/>
          </p:nvPr>
        </p:nvSpPr>
        <p:spPr>
          <a:xfrm>
            <a:off x="185530" y="1045029"/>
            <a:ext cx="11168270" cy="5131934"/>
          </a:xfrm>
        </p:spPr>
        <p:txBody>
          <a:bodyPr/>
          <a:lstStyle/>
          <a:p>
            <a:pPr marL="0" indent="0">
              <a:buNone/>
            </a:pPr>
            <a:endParaRPr lang="en-US" dirty="0">
              <a:latin typeface="Arial Narrow" panose="020B0606020202030204" pitchFamily="34" charset="0"/>
              <a:cs typeface="Arial" panose="020B0604020202020204" pitchFamily="34" charset="0"/>
            </a:endParaRPr>
          </a:p>
          <a:p>
            <a:pPr marL="0" indent="0">
              <a:buNone/>
            </a:pPr>
            <a:r>
              <a:rPr lang="en-US" dirty="0">
                <a:latin typeface="Arial Narrow" panose="020B0606020202030204" pitchFamily="34" charset="0"/>
                <a:cs typeface="Arial" panose="020B0604020202020204" pitchFamily="34" charset="0"/>
              </a:rPr>
              <a:t>Should generally have three members, but no more than five</a:t>
            </a:r>
            <a:br>
              <a:rPr lang="en-US" dirty="0">
                <a:latin typeface="Arial Narrow" panose="020B0606020202030204" pitchFamily="34" charset="0"/>
                <a:cs typeface="Arial" panose="020B0604020202020204" pitchFamily="34" charset="0"/>
              </a:rPr>
            </a:br>
            <a:endParaRPr lang="en-US" dirty="0">
              <a:latin typeface="Arial Narrow" panose="020B0606020202030204" pitchFamily="34" charset="0"/>
              <a:cs typeface="Arial" panose="020B0604020202020204" pitchFamily="34" charset="0"/>
            </a:endParaRPr>
          </a:p>
          <a:p>
            <a:pPr marL="0" indent="0">
              <a:buNone/>
            </a:pPr>
            <a:r>
              <a:rPr lang="en-US" dirty="0">
                <a:latin typeface="Arial Narrow" panose="020B0606020202030204" pitchFamily="34" charset="0"/>
                <a:cs typeface="Arial" panose="020B0604020202020204" pitchFamily="34" charset="0"/>
              </a:rPr>
              <a:t>Choose a chairperson who will lead the process, introductions, etc.</a:t>
            </a:r>
            <a:br>
              <a:rPr lang="en-US" dirty="0">
                <a:latin typeface="Arial Narrow" panose="020B0606020202030204" pitchFamily="34" charset="0"/>
                <a:cs typeface="Arial" panose="020B0604020202020204" pitchFamily="34" charset="0"/>
              </a:rPr>
            </a:br>
            <a:endParaRPr lang="en-US" dirty="0">
              <a:latin typeface="Arial Narrow" panose="020B0606020202030204" pitchFamily="34" charset="0"/>
              <a:cs typeface="Arial" panose="020B0604020202020204" pitchFamily="34" charset="0"/>
            </a:endParaRPr>
          </a:p>
          <a:p>
            <a:pPr marL="0" indent="0">
              <a:buNone/>
            </a:pPr>
            <a:r>
              <a:rPr lang="en-US" dirty="0">
                <a:latin typeface="Arial Narrow" panose="020B0606020202030204" pitchFamily="34" charset="0"/>
                <a:cs typeface="Arial" panose="020B0604020202020204" pitchFamily="34" charset="0"/>
              </a:rPr>
              <a:t>Panel members should take turns asking questions</a:t>
            </a:r>
          </a:p>
          <a:p>
            <a:pPr marL="0" indent="0">
              <a:buNone/>
            </a:pPr>
            <a:endParaRPr lang="en-US" dirty="0"/>
          </a:p>
        </p:txBody>
      </p:sp>
    </p:spTree>
    <p:extLst>
      <p:ext uri="{BB962C8B-B14F-4D97-AF65-F5344CB8AC3E}">
        <p14:creationId xmlns:p14="http://schemas.microsoft.com/office/powerpoint/2010/main" val="212788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139D6-0B41-40D0-A208-ADB9F21DF683}"/>
              </a:ext>
            </a:extLst>
          </p:cNvPr>
          <p:cNvSpPr>
            <a:spLocks noGrp="1"/>
          </p:cNvSpPr>
          <p:nvPr>
            <p:ph type="title"/>
          </p:nvPr>
        </p:nvSpPr>
        <p:spPr/>
        <p:txBody>
          <a:bodyPr/>
          <a:lstStyle/>
          <a:p>
            <a:pPr algn="ctr"/>
            <a:r>
              <a:rPr lang="en-US" dirty="0"/>
              <a:t>Scheduling interviews</a:t>
            </a:r>
          </a:p>
        </p:txBody>
      </p:sp>
      <p:sp>
        <p:nvSpPr>
          <p:cNvPr id="3" name="Content Placeholder 2">
            <a:extLst>
              <a:ext uri="{FF2B5EF4-FFF2-40B4-BE49-F238E27FC236}">
                <a16:creationId xmlns:a16="http://schemas.microsoft.com/office/drawing/2014/main" id="{731F956A-90EA-4E28-820E-4EEDFE28F841}"/>
              </a:ext>
            </a:extLst>
          </p:cNvPr>
          <p:cNvSpPr>
            <a:spLocks noGrp="1"/>
          </p:cNvSpPr>
          <p:nvPr>
            <p:ph idx="1"/>
          </p:nvPr>
        </p:nvSpPr>
        <p:spPr>
          <a:xfrm>
            <a:off x="251791" y="1045029"/>
            <a:ext cx="11463131" cy="5461788"/>
          </a:xfrm>
        </p:spPr>
        <p:txBody>
          <a:bodyPr/>
          <a:lstStyle/>
          <a:p>
            <a:r>
              <a:rPr lang="en-US" altLang="en-US" dirty="0">
                <a:latin typeface="Arial Narrow" panose="020B0606020202030204" pitchFamily="34" charset="0"/>
              </a:rPr>
              <a:t>Ask the candidate if they require any special accommodations</a:t>
            </a:r>
            <a:endParaRPr lang="en-US" altLang="en-US" sz="1000" dirty="0">
              <a:latin typeface="Arial Narrow" panose="020B0606020202030204" pitchFamily="34" charset="0"/>
            </a:endParaRPr>
          </a:p>
          <a:p>
            <a:pPr marL="0" indent="0">
              <a:buNone/>
            </a:pPr>
            <a:endParaRPr lang="en-US" altLang="en-US" sz="1000" dirty="0">
              <a:latin typeface="Arial Narrow" panose="020B0606020202030204" pitchFamily="34" charset="0"/>
            </a:endParaRPr>
          </a:p>
          <a:p>
            <a:pPr lvl="1"/>
            <a:r>
              <a:rPr lang="en-US" altLang="en-US" dirty="0">
                <a:latin typeface="Arial Narrow" panose="020B0606020202030204" pitchFamily="34" charset="0"/>
              </a:rPr>
              <a:t>You may give salary range and tell applicant that RBC cannot negotiate above the posted range.</a:t>
            </a:r>
            <a:endParaRPr lang="en-US" altLang="en-US" sz="600" dirty="0">
              <a:latin typeface="Arial Narrow" panose="020B0606020202030204" pitchFamily="34" charset="0"/>
            </a:endParaRPr>
          </a:p>
          <a:p>
            <a:endParaRPr lang="en-US" altLang="en-US" sz="1000" dirty="0">
              <a:latin typeface="Arial Narrow" panose="020B0606020202030204" pitchFamily="34" charset="0"/>
            </a:endParaRPr>
          </a:p>
          <a:p>
            <a:r>
              <a:rPr lang="en-US" altLang="en-US" dirty="0">
                <a:latin typeface="Arial Narrow" panose="020B0606020202030204" pitchFamily="34" charset="0"/>
              </a:rPr>
              <a:t>Tell the candidate what to bring to interview</a:t>
            </a:r>
          </a:p>
          <a:p>
            <a:pPr marL="0" indent="0">
              <a:buNone/>
            </a:pPr>
            <a:r>
              <a:rPr lang="en-US" altLang="en-US" sz="1000" dirty="0">
                <a:latin typeface="Arial Narrow" panose="020B0606020202030204" pitchFamily="34" charset="0"/>
              </a:rPr>
              <a:t> </a:t>
            </a:r>
          </a:p>
          <a:p>
            <a:r>
              <a:rPr lang="en-US" altLang="en-US" dirty="0">
                <a:latin typeface="Arial Narrow" panose="020B0606020202030204" pitchFamily="34" charset="0"/>
              </a:rPr>
              <a:t>Inform the candidates of parking</a:t>
            </a:r>
            <a:br>
              <a:rPr lang="en-US" altLang="en-US" dirty="0">
                <a:latin typeface="Arial Narrow" panose="020B0606020202030204" pitchFamily="34" charset="0"/>
              </a:rPr>
            </a:br>
            <a:endParaRPr lang="en-US" altLang="en-US" dirty="0">
              <a:latin typeface="Arial Narrow" panose="020B0606020202030204" pitchFamily="34" charset="0"/>
            </a:endParaRPr>
          </a:p>
          <a:p>
            <a:r>
              <a:rPr lang="en-US" altLang="en-US" dirty="0">
                <a:latin typeface="Arial Narrow" panose="020B0606020202030204" pitchFamily="34" charset="0"/>
              </a:rPr>
              <a:t>Send interview confirmation email</a:t>
            </a:r>
            <a:endParaRPr lang="en-US" altLang="en-US" dirty="0"/>
          </a:p>
          <a:p>
            <a:pPr marL="0" indent="0">
              <a:buNone/>
            </a:pPr>
            <a:endParaRPr lang="en-US" dirty="0"/>
          </a:p>
        </p:txBody>
      </p:sp>
    </p:spTree>
    <p:extLst>
      <p:ext uri="{BB962C8B-B14F-4D97-AF65-F5344CB8AC3E}">
        <p14:creationId xmlns:p14="http://schemas.microsoft.com/office/powerpoint/2010/main" val="33077842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7F251-01AB-4114-BE3B-41D011289F76}"/>
              </a:ext>
            </a:extLst>
          </p:cNvPr>
          <p:cNvSpPr>
            <a:spLocks noGrp="1"/>
          </p:cNvSpPr>
          <p:nvPr>
            <p:ph type="title"/>
          </p:nvPr>
        </p:nvSpPr>
        <p:spPr/>
        <p:txBody>
          <a:bodyPr/>
          <a:lstStyle/>
          <a:p>
            <a:r>
              <a:rPr lang="en-US" dirty="0"/>
              <a:t>Conducting the interview</a:t>
            </a:r>
          </a:p>
        </p:txBody>
      </p:sp>
      <p:sp>
        <p:nvSpPr>
          <p:cNvPr id="3" name="Content Placeholder 2">
            <a:extLst>
              <a:ext uri="{FF2B5EF4-FFF2-40B4-BE49-F238E27FC236}">
                <a16:creationId xmlns:a16="http://schemas.microsoft.com/office/drawing/2014/main" id="{48ED6DC5-1FA9-438F-AB3B-FDEBC267AE8E}"/>
              </a:ext>
            </a:extLst>
          </p:cNvPr>
          <p:cNvSpPr>
            <a:spLocks noGrp="1"/>
          </p:cNvSpPr>
          <p:nvPr>
            <p:ph idx="1"/>
          </p:nvPr>
        </p:nvSpPr>
        <p:spPr>
          <a:xfrm>
            <a:off x="159027" y="1020417"/>
            <a:ext cx="11728174" cy="5156546"/>
          </a:xfrm>
        </p:spPr>
        <p:txBody>
          <a:bodyPr>
            <a:normAutofit lnSpcReduction="10000"/>
          </a:bodyPr>
          <a:lstStyle/>
          <a:p>
            <a:pPr marL="914400" lvl="2" indent="0">
              <a:buNone/>
              <a:defRPr/>
            </a:pPr>
            <a:r>
              <a:rPr lang="en-US" sz="4000" b="1" dirty="0"/>
              <a:t>Be mindful of your nonverbal communication</a:t>
            </a:r>
            <a:br>
              <a:rPr lang="en-US" sz="4800" b="1" dirty="0"/>
            </a:br>
            <a:endParaRPr lang="en-US" sz="4000" b="1" dirty="0"/>
          </a:p>
          <a:p>
            <a:pPr lvl="3">
              <a:defRPr/>
            </a:pPr>
            <a:r>
              <a:rPr lang="en-US" sz="4000" b="1" dirty="0"/>
              <a:t>Facial Expressions</a:t>
            </a:r>
          </a:p>
          <a:p>
            <a:pPr lvl="3">
              <a:defRPr/>
            </a:pPr>
            <a:endParaRPr lang="en-US" sz="4000" b="1" dirty="0"/>
          </a:p>
          <a:p>
            <a:pPr lvl="3">
              <a:defRPr/>
            </a:pPr>
            <a:r>
              <a:rPr lang="en-US" sz="4000" b="1" dirty="0"/>
              <a:t>Tone of Voice</a:t>
            </a:r>
          </a:p>
          <a:p>
            <a:pPr lvl="3">
              <a:defRPr/>
            </a:pPr>
            <a:endParaRPr lang="en-US" sz="4000" b="1" dirty="0"/>
          </a:p>
          <a:p>
            <a:pPr lvl="3">
              <a:defRPr/>
            </a:pPr>
            <a:r>
              <a:rPr lang="en-US" sz="4000" b="1" dirty="0"/>
              <a:t>Body Movements</a:t>
            </a:r>
          </a:p>
          <a:p>
            <a:pPr lvl="3">
              <a:defRPr/>
            </a:pPr>
            <a:endParaRPr lang="en-US" sz="4000" b="1" dirty="0"/>
          </a:p>
          <a:p>
            <a:pPr lvl="3">
              <a:defRPr/>
            </a:pPr>
            <a:r>
              <a:rPr lang="en-US" sz="4000" b="1" dirty="0"/>
              <a:t>Handshakes</a:t>
            </a:r>
          </a:p>
          <a:p>
            <a:pPr marL="1371600" lvl="3" indent="0">
              <a:buNone/>
              <a:defRPr/>
            </a:pPr>
            <a:endParaRPr lang="en-US" sz="4000" b="1" dirty="0"/>
          </a:p>
        </p:txBody>
      </p:sp>
    </p:spTree>
    <p:extLst>
      <p:ext uri="{BB962C8B-B14F-4D97-AF65-F5344CB8AC3E}">
        <p14:creationId xmlns:p14="http://schemas.microsoft.com/office/powerpoint/2010/main" val="2689643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4012-3B70-4DE0-8A30-B780D05E21C8}"/>
              </a:ext>
            </a:extLst>
          </p:cNvPr>
          <p:cNvSpPr>
            <a:spLocks noGrp="1"/>
          </p:cNvSpPr>
          <p:nvPr>
            <p:ph type="title"/>
          </p:nvPr>
        </p:nvSpPr>
        <p:spPr/>
        <p:txBody>
          <a:bodyPr/>
          <a:lstStyle/>
          <a:p>
            <a:pPr algn="ctr"/>
            <a:r>
              <a:rPr lang="en-US" dirty="0"/>
              <a:t>Conducting the interviews</a:t>
            </a:r>
          </a:p>
        </p:txBody>
      </p:sp>
      <p:sp>
        <p:nvSpPr>
          <p:cNvPr id="3" name="Content Placeholder 2">
            <a:extLst>
              <a:ext uri="{FF2B5EF4-FFF2-40B4-BE49-F238E27FC236}">
                <a16:creationId xmlns:a16="http://schemas.microsoft.com/office/drawing/2014/main" id="{E8EE8CBD-98AB-4C50-8A6A-B524772EAEE7}"/>
              </a:ext>
            </a:extLst>
          </p:cNvPr>
          <p:cNvSpPr>
            <a:spLocks noGrp="1"/>
          </p:cNvSpPr>
          <p:nvPr>
            <p:ph idx="1"/>
          </p:nvPr>
        </p:nvSpPr>
        <p:spPr>
          <a:xfrm>
            <a:off x="251791" y="1045029"/>
            <a:ext cx="11102009" cy="5131934"/>
          </a:xfrm>
        </p:spPr>
        <p:txBody>
          <a:bodyPr>
            <a:normAutofit fontScale="77500" lnSpcReduction="20000"/>
          </a:bodyPr>
          <a:lstStyle/>
          <a:p>
            <a:pPr lvl="1" algn="ctr">
              <a:buNone/>
              <a:defRPr/>
            </a:pPr>
            <a:endParaRPr lang="en-US" dirty="0"/>
          </a:p>
          <a:p>
            <a:pPr lvl="1" algn="ctr">
              <a:buNone/>
              <a:defRPr/>
            </a:pPr>
            <a:r>
              <a:rPr lang="en-US" sz="3400" dirty="0"/>
              <a:t>Establish rapport          Introduce panel         Review selection process</a:t>
            </a:r>
          </a:p>
          <a:p>
            <a:pPr lvl="1" algn="ctr">
              <a:buNone/>
              <a:defRPr/>
            </a:pPr>
            <a:r>
              <a:rPr lang="en-US" sz="3400" dirty="0"/>
              <a:t>                          </a:t>
            </a:r>
          </a:p>
          <a:p>
            <a:pPr lvl="1" algn="ctr">
              <a:buNone/>
              <a:defRPr/>
            </a:pPr>
            <a:r>
              <a:rPr lang="en-US" sz="3400" dirty="0"/>
              <a:t>Discuss job conditions </a:t>
            </a:r>
            <a:br>
              <a:rPr lang="en-US" sz="3400" dirty="0"/>
            </a:br>
            <a:endParaRPr lang="en-US" sz="3400" dirty="0"/>
          </a:p>
          <a:p>
            <a:pPr lvl="1">
              <a:buNone/>
              <a:defRPr/>
            </a:pPr>
            <a:r>
              <a:rPr lang="en-US" sz="3400" dirty="0"/>
              <a:t>Review application               Amend application        Get signature					                </a:t>
            </a:r>
          </a:p>
          <a:p>
            <a:pPr marL="0" indent="0">
              <a:buNone/>
            </a:pPr>
            <a:r>
              <a:rPr lang="en-US" sz="3400" dirty="0"/>
              <a:t>          Allow candidate an opportunity for questions before/after interview</a:t>
            </a:r>
          </a:p>
          <a:p>
            <a:pPr marL="0" indent="0">
              <a:buNone/>
            </a:pPr>
            <a:br>
              <a:rPr lang="en-US" sz="3400" dirty="0"/>
            </a:br>
            <a:r>
              <a:rPr lang="en-US" sz="3400" dirty="0"/>
              <a:t>                        </a:t>
            </a:r>
            <a:r>
              <a:rPr lang="en-US" altLang="en-US" sz="3400" dirty="0"/>
              <a:t>Ask the same interview questions of each applicant</a:t>
            </a:r>
          </a:p>
          <a:p>
            <a:pPr>
              <a:buNone/>
            </a:pPr>
            <a:endParaRPr lang="en-US" altLang="en-US" sz="3400" dirty="0"/>
          </a:p>
          <a:p>
            <a:pPr marL="457200" lvl="1" indent="0">
              <a:buNone/>
            </a:pPr>
            <a:r>
              <a:rPr lang="en-US" altLang="en-US" sz="3400" dirty="0"/>
              <a:t>                     May request clarification and follow-up information</a:t>
            </a:r>
            <a:br>
              <a:rPr lang="en-US" altLang="en-US" sz="3400" dirty="0"/>
            </a:br>
            <a:endParaRPr lang="en-US" altLang="en-US" sz="3400" b="1" dirty="0"/>
          </a:p>
          <a:p>
            <a:pPr marL="457200" lvl="1" indent="0">
              <a:buNone/>
            </a:pPr>
            <a:r>
              <a:rPr lang="en-US" altLang="en-US" sz="3400" dirty="0"/>
              <a:t>            Listen carefully                        All panel members must take notes. </a:t>
            </a:r>
          </a:p>
          <a:p>
            <a:pPr lvl="1" algn="ctr">
              <a:buNone/>
              <a:defRPr/>
            </a:pPr>
            <a:endParaRPr lang="en-US" sz="3400" dirty="0"/>
          </a:p>
          <a:p>
            <a:pPr lvl="1">
              <a:defRPr/>
            </a:pPr>
            <a:endParaRPr lang="en-US" sz="3400" dirty="0"/>
          </a:p>
          <a:p>
            <a:pPr marL="0" indent="0">
              <a:buNone/>
            </a:pPr>
            <a:endParaRPr lang="en-US" dirty="0"/>
          </a:p>
        </p:txBody>
      </p:sp>
    </p:spTree>
    <p:extLst>
      <p:ext uri="{BB962C8B-B14F-4D97-AF65-F5344CB8AC3E}">
        <p14:creationId xmlns:p14="http://schemas.microsoft.com/office/powerpoint/2010/main" val="3220964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56856-57D2-4A96-B8F9-6D4D4AF9BA0E}"/>
              </a:ext>
            </a:extLst>
          </p:cNvPr>
          <p:cNvSpPr>
            <a:spLocks noGrp="1"/>
          </p:cNvSpPr>
          <p:nvPr>
            <p:ph type="title"/>
          </p:nvPr>
        </p:nvSpPr>
        <p:spPr/>
        <p:txBody>
          <a:bodyPr/>
          <a:lstStyle/>
          <a:p>
            <a:pPr algn="ctr"/>
            <a:r>
              <a:rPr lang="en-US" dirty="0"/>
              <a:t>Conducting the interview</a:t>
            </a:r>
          </a:p>
        </p:txBody>
      </p:sp>
      <p:sp>
        <p:nvSpPr>
          <p:cNvPr id="3" name="Content Placeholder 2">
            <a:extLst>
              <a:ext uri="{FF2B5EF4-FFF2-40B4-BE49-F238E27FC236}">
                <a16:creationId xmlns:a16="http://schemas.microsoft.com/office/drawing/2014/main" id="{EAD3FAF8-7260-4EBD-9A0C-5229452DD2EC}"/>
              </a:ext>
            </a:extLst>
          </p:cNvPr>
          <p:cNvSpPr>
            <a:spLocks noGrp="1"/>
          </p:cNvSpPr>
          <p:nvPr>
            <p:ph idx="1"/>
          </p:nvPr>
        </p:nvSpPr>
        <p:spPr>
          <a:xfrm>
            <a:off x="159026" y="1045029"/>
            <a:ext cx="11595652" cy="5131934"/>
          </a:xfrm>
        </p:spPr>
        <p:txBody>
          <a:bodyPr/>
          <a:lstStyle/>
          <a:p>
            <a:pPr marL="0" indent="0" algn="ctr">
              <a:buNone/>
            </a:pPr>
            <a:r>
              <a:rPr lang="en-US" altLang="en-US" b="1" dirty="0">
                <a:latin typeface="Arial Narrow" pitchFamily="34" charset="0"/>
                <a:cs typeface="Arial" charset="0"/>
              </a:rPr>
              <a:t>Documenting  the Interview</a:t>
            </a:r>
          </a:p>
          <a:p>
            <a:pPr marL="0" indent="0" algn="ctr">
              <a:buNone/>
            </a:pPr>
            <a:endParaRPr lang="en-US" b="1" dirty="0">
              <a:latin typeface="Arial Narrow" pitchFamily="34" charset="0"/>
              <a:cs typeface="Arial" charset="0"/>
            </a:endParaRPr>
          </a:p>
          <a:p>
            <a:pPr marL="0" indent="0">
              <a:buNone/>
            </a:pPr>
            <a:endParaRPr lang="en-US" dirty="0"/>
          </a:p>
        </p:txBody>
      </p:sp>
      <p:pic>
        <p:nvPicPr>
          <p:cNvPr id="4" name="Picture 3">
            <a:extLst>
              <a:ext uri="{FF2B5EF4-FFF2-40B4-BE49-F238E27FC236}">
                <a16:creationId xmlns:a16="http://schemas.microsoft.com/office/drawing/2014/main" id="{AF50F152-158C-41AF-83C3-7C6172119868}"/>
              </a:ext>
            </a:extLst>
          </p:cNvPr>
          <p:cNvPicPr>
            <a:picLocks noChangeAspect="1"/>
          </p:cNvPicPr>
          <p:nvPr/>
        </p:nvPicPr>
        <p:blipFill>
          <a:blip r:embed="rId2"/>
          <a:stretch>
            <a:fillRect/>
          </a:stretch>
        </p:blipFill>
        <p:spPr>
          <a:xfrm>
            <a:off x="281216" y="1901641"/>
            <a:ext cx="10969880" cy="4275322"/>
          </a:xfrm>
          <a:prstGeom prst="rect">
            <a:avLst/>
          </a:prstGeom>
        </p:spPr>
      </p:pic>
      <p:pic>
        <p:nvPicPr>
          <p:cNvPr id="5" name="Picture 7" descr="j0234700">
            <a:extLst>
              <a:ext uri="{FF2B5EF4-FFF2-40B4-BE49-F238E27FC236}">
                <a16:creationId xmlns:a16="http://schemas.microsoft.com/office/drawing/2014/main" id="{F98B852F-CAFF-4E75-8745-91BBC5ADD8F0}"/>
              </a:ext>
            </a:extLst>
          </p:cNvPr>
          <p:cNvPicPr>
            <a:picLocks noChangeAspect="1" noChangeArrowheads="1" noCrop="1"/>
          </p:cNvPicPr>
          <p:nvPr/>
        </p:nvPicPr>
        <p:blipFill>
          <a:blip r:embed="rId3" cstate="print"/>
          <a:srcRect/>
          <a:stretch>
            <a:fillRect/>
          </a:stretch>
        </p:blipFill>
        <p:spPr bwMode="auto">
          <a:xfrm>
            <a:off x="7420505" y="1962171"/>
            <a:ext cx="3035459" cy="3156877"/>
          </a:xfrm>
          <a:prstGeom prst="rect">
            <a:avLst/>
          </a:prstGeom>
          <a:noFill/>
          <a:ln w="9525">
            <a:noFill/>
            <a:miter lim="800000"/>
            <a:headEnd/>
            <a:tailEnd/>
          </a:ln>
        </p:spPr>
      </p:pic>
    </p:spTree>
    <p:extLst>
      <p:ext uri="{BB962C8B-B14F-4D97-AF65-F5344CB8AC3E}">
        <p14:creationId xmlns:p14="http://schemas.microsoft.com/office/powerpoint/2010/main" val="2944267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35A6F-C787-4A8F-A345-0108836DFC33}"/>
              </a:ext>
            </a:extLst>
          </p:cNvPr>
          <p:cNvSpPr>
            <a:spLocks noGrp="1"/>
          </p:cNvSpPr>
          <p:nvPr>
            <p:ph type="title"/>
          </p:nvPr>
        </p:nvSpPr>
        <p:spPr/>
        <p:txBody>
          <a:bodyPr/>
          <a:lstStyle/>
          <a:p>
            <a:pPr algn="ctr"/>
            <a:r>
              <a:rPr lang="en-US" dirty="0"/>
              <a:t>Conducting the interview</a:t>
            </a:r>
          </a:p>
        </p:txBody>
      </p:sp>
      <p:sp>
        <p:nvSpPr>
          <p:cNvPr id="3" name="Content Placeholder 2">
            <a:extLst>
              <a:ext uri="{FF2B5EF4-FFF2-40B4-BE49-F238E27FC236}">
                <a16:creationId xmlns:a16="http://schemas.microsoft.com/office/drawing/2014/main" id="{67AA867A-3E2A-4E98-A9AD-DC6DA493947E}"/>
              </a:ext>
            </a:extLst>
          </p:cNvPr>
          <p:cNvSpPr>
            <a:spLocks noGrp="1"/>
          </p:cNvSpPr>
          <p:nvPr>
            <p:ph idx="1"/>
          </p:nvPr>
        </p:nvSpPr>
        <p:spPr>
          <a:xfrm>
            <a:off x="145774" y="1045029"/>
            <a:ext cx="11208026" cy="5131934"/>
          </a:xfrm>
        </p:spPr>
        <p:txBody>
          <a:bodyPr/>
          <a:lstStyle/>
          <a:p>
            <a:pPr marL="0" indent="0">
              <a:buNone/>
            </a:pPr>
            <a:r>
              <a:rPr lang="en-US" altLang="en-US" b="1" dirty="0">
                <a:latin typeface="Arial Narrow" pitchFamily="34" charset="0"/>
              </a:rPr>
              <a:t>Documentation must show:</a:t>
            </a:r>
          </a:p>
          <a:p>
            <a:pPr>
              <a:buNone/>
            </a:pPr>
            <a:endParaRPr lang="en-US" altLang="en-US" sz="2400" dirty="0">
              <a:latin typeface="Arial Narrow" pitchFamily="34" charset="0"/>
            </a:endParaRPr>
          </a:p>
          <a:p>
            <a:pPr lvl="1"/>
            <a:r>
              <a:rPr lang="en-US" altLang="en-US" dirty="0">
                <a:latin typeface="Arial Narrow" pitchFamily="34" charset="0"/>
              </a:rPr>
              <a:t>Applicants were treated fairly and equitably.</a:t>
            </a:r>
          </a:p>
          <a:p>
            <a:pPr lvl="1">
              <a:buNone/>
            </a:pPr>
            <a:endParaRPr lang="en-US" altLang="en-US" dirty="0">
              <a:latin typeface="Arial Narrow" pitchFamily="34" charset="0"/>
            </a:endParaRPr>
          </a:p>
          <a:p>
            <a:pPr lvl="1"/>
            <a:r>
              <a:rPr lang="en-US" altLang="en-US" dirty="0">
                <a:latin typeface="Arial Narrow" pitchFamily="34" charset="0"/>
              </a:rPr>
              <a:t>Interview questions were job related.</a:t>
            </a:r>
          </a:p>
          <a:p>
            <a:pPr lvl="1">
              <a:buNone/>
            </a:pPr>
            <a:endParaRPr lang="en-US" altLang="en-US" dirty="0">
              <a:latin typeface="Arial Narrow" pitchFamily="34" charset="0"/>
            </a:endParaRPr>
          </a:p>
          <a:p>
            <a:pPr lvl="1"/>
            <a:r>
              <a:rPr lang="en-US" altLang="en-US" dirty="0">
                <a:latin typeface="Arial Narrow" pitchFamily="34" charset="0"/>
              </a:rPr>
              <a:t>Hiring decision was consistent with evaluations and based on job-related requirements.</a:t>
            </a:r>
          </a:p>
          <a:p>
            <a:pPr marL="0" indent="0" algn="ctr">
              <a:buNone/>
            </a:pPr>
            <a:endParaRPr lang="en-US" altLang="en-US" b="1" dirty="0">
              <a:latin typeface="Arial Narrow" pitchFamily="34" charset="0"/>
              <a:cs typeface="Arial" charset="0"/>
            </a:endParaRPr>
          </a:p>
          <a:p>
            <a:pPr marL="0" indent="0">
              <a:buNone/>
            </a:pPr>
            <a:endParaRPr lang="en-US" altLang="en-US" b="1" dirty="0">
              <a:latin typeface="Arial Narrow" pitchFamily="34" charset="0"/>
              <a:cs typeface="Arial" charset="0"/>
            </a:endParaRPr>
          </a:p>
          <a:p>
            <a:pPr marL="0" indent="0" algn="ctr">
              <a:buNone/>
            </a:pPr>
            <a:endParaRPr lang="en-US" dirty="0"/>
          </a:p>
        </p:txBody>
      </p:sp>
      <p:pic>
        <p:nvPicPr>
          <p:cNvPr id="4" name="Picture 7" descr="j0234700">
            <a:extLst>
              <a:ext uri="{FF2B5EF4-FFF2-40B4-BE49-F238E27FC236}">
                <a16:creationId xmlns:a16="http://schemas.microsoft.com/office/drawing/2014/main" id="{610BCA11-3687-4806-BB55-4345E3A37B63}"/>
              </a:ext>
            </a:extLst>
          </p:cNvPr>
          <p:cNvPicPr>
            <a:picLocks noChangeAspect="1" noChangeArrowheads="1" noCrop="1"/>
          </p:cNvPicPr>
          <p:nvPr/>
        </p:nvPicPr>
        <p:blipFill>
          <a:blip r:embed="rId2" cstate="print"/>
          <a:srcRect/>
          <a:stretch>
            <a:fillRect/>
          </a:stretch>
        </p:blipFill>
        <p:spPr bwMode="auto">
          <a:xfrm>
            <a:off x="8176591" y="1045029"/>
            <a:ext cx="2716694" cy="2825361"/>
          </a:xfrm>
          <a:prstGeom prst="rect">
            <a:avLst/>
          </a:prstGeom>
          <a:noFill/>
          <a:ln w="9525">
            <a:noFill/>
            <a:miter lim="800000"/>
            <a:headEnd/>
            <a:tailEnd/>
          </a:ln>
        </p:spPr>
      </p:pic>
    </p:spTree>
    <p:extLst>
      <p:ext uri="{BB962C8B-B14F-4D97-AF65-F5344CB8AC3E}">
        <p14:creationId xmlns:p14="http://schemas.microsoft.com/office/powerpoint/2010/main" val="26027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5A4EF-D7E7-4061-806D-00EE5F9E5299}"/>
              </a:ext>
            </a:extLst>
          </p:cNvPr>
          <p:cNvSpPr>
            <a:spLocks noGrp="1"/>
          </p:cNvSpPr>
          <p:nvPr>
            <p:ph type="title"/>
          </p:nvPr>
        </p:nvSpPr>
        <p:spPr/>
        <p:txBody>
          <a:bodyPr/>
          <a:lstStyle/>
          <a:p>
            <a:r>
              <a:rPr lang="en-US" altLang="en-US" dirty="0">
                <a:cs typeface="Arial" charset="0"/>
              </a:rPr>
              <a:t>The Recruitment Process: Evaluating</a:t>
            </a:r>
            <a:endParaRPr lang="en-US" dirty="0"/>
          </a:p>
        </p:txBody>
      </p:sp>
      <p:sp>
        <p:nvSpPr>
          <p:cNvPr id="3" name="Content Placeholder 2">
            <a:extLst>
              <a:ext uri="{FF2B5EF4-FFF2-40B4-BE49-F238E27FC236}">
                <a16:creationId xmlns:a16="http://schemas.microsoft.com/office/drawing/2014/main" id="{579E2025-746D-490A-A137-5A2DC77F8B3E}"/>
              </a:ext>
            </a:extLst>
          </p:cNvPr>
          <p:cNvSpPr>
            <a:spLocks noGrp="1"/>
          </p:cNvSpPr>
          <p:nvPr>
            <p:ph idx="1"/>
          </p:nvPr>
        </p:nvSpPr>
        <p:spPr>
          <a:xfrm>
            <a:off x="185530" y="1045028"/>
            <a:ext cx="11168270" cy="5676447"/>
          </a:xfrm>
        </p:spPr>
        <p:txBody>
          <a:bodyPr>
            <a:normAutofit/>
          </a:bodyPr>
          <a:lstStyle/>
          <a:p>
            <a:pPr algn="ctr">
              <a:lnSpc>
                <a:spcPct val="80000"/>
              </a:lnSpc>
              <a:buNone/>
            </a:pPr>
            <a:r>
              <a:rPr lang="en-US" altLang="en-US" b="1" dirty="0"/>
              <a:t>Interview Evaluations</a:t>
            </a:r>
          </a:p>
          <a:p>
            <a:pPr>
              <a:lnSpc>
                <a:spcPct val="80000"/>
              </a:lnSpc>
              <a:buNone/>
            </a:pPr>
            <a:endParaRPr lang="en-US" altLang="en-US" sz="3200" dirty="0"/>
          </a:p>
          <a:p>
            <a:pPr marL="457200" lvl="1" indent="0">
              <a:lnSpc>
                <a:spcPct val="80000"/>
              </a:lnSpc>
              <a:buNone/>
            </a:pPr>
            <a:r>
              <a:rPr lang="en-US" altLang="en-US" dirty="0"/>
              <a:t>When completing the evaluations indicate levels of knowledge, skills and abilities demonstrated during the interview.</a:t>
            </a:r>
          </a:p>
          <a:p>
            <a:pPr marL="457200" lvl="1" indent="0">
              <a:lnSpc>
                <a:spcPct val="80000"/>
              </a:lnSpc>
              <a:buNone/>
            </a:pPr>
            <a:endParaRPr lang="en-US" altLang="en-US" dirty="0"/>
          </a:p>
          <a:p>
            <a:pPr marL="457200" lvl="1" indent="0">
              <a:lnSpc>
                <a:spcPct val="80000"/>
              </a:lnSpc>
              <a:buNone/>
            </a:pPr>
            <a:r>
              <a:rPr lang="en-US" altLang="en-US" dirty="0"/>
              <a:t>You may use the following resources when evaluating candidates:</a:t>
            </a:r>
          </a:p>
          <a:p>
            <a:pPr lvl="2">
              <a:lnSpc>
                <a:spcPct val="80000"/>
              </a:lnSpc>
            </a:pPr>
            <a:r>
              <a:rPr lang="en-US" altLang="en-US" sz="3200" dirty="0"/>
              <a:t>Application</a:t>
            </a:r>
          </a:p>
          <a:p>
            <a:pPr lvl="2">
              <a:lnSpc>
                <a:spcPct val="80000"/>
              </a:lnSpc>
            </a:pPr>
            <a:r>
              <a:rPr lang="en-US" altLang="en-US" sz="3200" dirty="0"/>
              <a:t>Interview questions responses</a:t>
            </a:r>
          </a:p>
          <a:p>
            <a:pPr lvl="2">
              <a:lnSpc>
                <a:spcPct val="80000"/>
              </a:lnSpc>
            </a:pPr>
            <a:r>
              <a:rPr lang="en-US" altLang="en-US" sz="3200" dirty="0"/>
              <a:t>Presentations</a:t>
            </a:r>
          </a:p>
          <a:p>
            <a:pPr lvl="2">
              <a:lnSpc>
                <a:spcPct val="80000"/>
              </a:lnSpc>
            </a:pPr>
            <a:r>
              <a:rPr lang="en-US" altLang="en-US" sz="3200" dirty="0"/>
              <a:t>Practical exercises</a:t>
            </a:r>
          </a:p>
          <a:p>
            <a:pPr lvl="2">
              <a:lnSpc>
                <a:spcPct val="80000"/>
              </a:lnSpc>
            </a:pPr>
            <a:r>
              <a:rPr lang="en-US" altLang="en-US" sz="3200" dirty="0"/>
              <a:t>References </a:t>
            </a:r>
          </a:p>
          <a:p>
            <a:pPr marL="0" indent="0">
              <a:buNone/>
            </a:pPr>
            <a:endParaRPr lang="en-US" dirty="0"/>
          </a:p>
        </p:txBody>
      </p:sp>
    </p:spTree>
    <p:extLst>
      <p:ext uri="{BB962C8B-B14F-4D97-AF65-F5344CB8AC3E}">
        <p14:creationId xmlns:p14="http://schemas.microsoft.com/office/powerpoint/2010/main" val="30786254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938C-8185-483D-999E-BADC7C6D2222}"/>
              </a:ext>
            </a:extLst>
          </p:cNvPr>
          <p:cNvSpPr>
            <a:spLocks noGrp="1"/>
          </p:cNvSpPr>
          <p:nvPr>
            <p:ph type="title"/>
          </p:nvPr>
        </p:nvSpPr>
        <p:spPr/>
        <p:txBody>
          <a:bodyPr/>
          <a:lstStyle/>
          <a:p>
            <a:pPr algn="ctr"/>
            <a:r>
              <a:rPr lang="en-US" altLang="en-US" dirty="0">
                <a:cs typeface="Arial" charset="0"/>
              </a:rPr>
              <a:t>selection</a:t>
            </a:r>
            <a:endParaRPr lang="en-US" dirty="0"/>
          </a:p>
        </p:txBody>
      </p:sp>
      <p:sp>
        <p:nvSpPr>
          <p:cNvPr id="3" name="Content Placeholder 2">
            <a:extLst>
              <a:ext uri="{FF2B5EF4-FFF2-40B4-BE49-F238E27FC236}">
                <a16:creationId xmlns:a16="http://schemas.microsoft.com/office/drawing/2014/main" id="{BFE8358A-0B38-4F90-AD1E-5BDDAD50B2C0}"/>
              </a:ext>
            </a:extLst>
          </p:cNvPr>
          <p:cNvSpPr>
            <a:spLocks noGrp="1"/>
          </p:cNvSpPr>
          <p:nvPr>
            <p:ph idx="1"/>
          </p:nvPr>
        </p:nvSpPr>
        <p:spPr>
          <a:xfrm>
            <a:off x="251791" y="1045029"/>
            <a:ext cx="11102009" cy="5131934"/>
          </a:xfrm>
        </p:spPr>
        <p:txBody>
          <a:bodyPr>
            <a:normAutofit lnSpcReduction="10000"/>
          </a:bodyPr>
          <a:lstStyle/>
          <a:p>
            <a:pPr marL="0" indent="0">
              <a:buNone/>
            </a:pPr>
            <a:r>
              <a:rPr lang="en-US" altLang="en-US" b="1" dirty="0"/>
              <a:t>Selection</a:t>
            </a:r>
          </a:p>
          <a:p>
            <a:r>
              <a:rPr lang="en-US" altLang="en-US" dirty="0"/>
              <a:t>The result of the hiring process that identifies the applicant best suited for a specific position. </a:t>
            </a:r>
          </a:p>
          <a:p>
            <a:pPr>
              <a:buNone/>
            </a:pPr>
            <a:endParaRPr lang="en-US" altLang="en-US" sz="1200" dirty="0"/>
          </a:p>
          <a:p>
            <a:pPr>
              <a:buNone/>
            </a:pPr>
            <a:r>
              <a:rPr lang="en-US" altLang="en-US" b="1" dirty="0"/>
              <a:t>Evaluating the Candidates</a:t>
            </a:r>
          </a:p>
          <a:p>
            <a:r>
              <a:rPr lang="en-US" altLang="en-US" dirty="0"/>
              <a:t>Be sure your approach to selecting the best candidate is a comprehensive and consistent approach. </a:t>
            </a:r>
          </a:p>
          <a:p>
            <a:r>
              <a:rPr lang="en-US" altLang="en-US" dirty="0"/>
              <a:t>The candidate that is referred for hire should have an interview  evaluation worksheet that stands out from the others.</a:t>
            </a:r>
          </a:p>
          <a:p>
            <a:endParaRPr lang="en-US" dirty="0"/>
          </a:p>
        </p:txBody>
      </p:sp>
    </p:spTree>
    <p:extLst>
      <p:ext uri="{BB962C8B-B14F-4D97-AF65-F5344CB8AC3E}">
        <p14:creationId xmlns:p14="http://schemas.microsoft.com/office/powerpoint/2010/main" val="40419939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46C7-FCA5-4720-93F1-661D9A8C8BCA}"/>
              </a:ext>
            </a:extLst>
          </p:cNvPr>
          <p:cNvSpPr>
            <a:spLocks noGrp="1"/>
          </p:cNvSpPr>
          <p:nvPr>
            <p:ph type="title"/>
          </p:nvPr>
        </p:nvSpPr>
        <p:spPr/>
        <p:txBody>
          <a:bodyPr/>
          <a:lstStyle/>
          <a:p>
            <a:pPr algn="ctr"/>
            <a:r>
              <a:rPr lang="en-US" dirty="0"/>
              <a:t>selection</a:t>
            </a:r>
          </a:p>
        </p:txBody>
      </p:sp>
      <p:sp>
        <p:nvSpPr>
          <p:cNvPr id="3" name="Content Placeholder 2">
            <a:extLst>
              <a:ext uri="{FF2B5EF4-FFF2-40B4-BE49-F238E27FC236}">
                <a16:creationId xmlns:a16="http://schemas.microsoft.com/office/drawing/2014/main" id="{06334275-B3B3-4849-B34F-7E07B22B24D9}"/>
              </a:ext>
            </a:extLst>
          </p:cNvPr>
          <p:cNvSpPr>
            <a:spLocks noGrp="1"/>
          </p:cNvSpPr>
          <p:nvPr>
            <p:ph idx="1"/>
          </p:nvPr>
        </p:nvSpPr>
        <p:spPr/>
        <p:txBody>
          <a:bodyPr/>
          <a:lstStyle/>
          <a:p>
            <a:r>
              <a:rPr lang="en-US" dirty="0"/>
              <a:t>Be certain that your decision to hire is based entirely on job-related information</a:t>
            </a:r>
            <a:br>
              <a:rPr lang="en-US" dirty="0"/>
            </a:br>
            <a:endParaRPr lang="en-US" dirty="0"/>
          </a:p>
          <a:p>
            <a:r>
              <a:rPr lang="en-US" dirty="0"/>
              <a:t>Have a good  reason for hiring the person you do (and not a bad reason for not hiring someone else).</a:t>
            </a:r>
            <a:br>
              <a:rPr lang="en-US" dirty="0"/>
            </a:br>
            <a:endParaRPr lang="en-US" dirty="0"/>
          </a:p>
          <a:p>
            <a:r>
              <a:rPr lang="en-US" dirty="0"/>
              <a:t>Be prepared to explain how you came to your decision</a:t>
            </a:r>
          </a:p>
          <a:p>
            <a:endParaRPr lang="en-US" dirty="0"/>
          </a:p>
        </p:txBody>
      </p:sp>
    </p:spTree>
    <p:extLst>
      <p:ext uri="{BB962C8B-B14F-4D97-AF65-F5344CB8AC3E}">
        <p14:creationId xmlns:p14="http://schemas.microsoft.com/office/powerpoint/2010/main" val="27561295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2F9A8-8327-473F-8492-5C98FD1DAC1D}"/>
              </a:ext>
            </a:extLst>
          </p:cNvPr>
          <p:cNvSpPr>
            <a:spLocks noGrp="1"/>
          </p:cNvSpPr>
          <p:nvPr>
            <p:ph type="title"/>
          </p:nvPr>
        </p:nvSpPr>
        <p:spPr/>
        <p:txBody>
          <a:bodyPr/>
          <a:lstStyle/>
          <a:p>
            <a:r>
              <a:rPr lang="en-US" dirty="0"/>
              <a:t>Selection</a:t>
            </a:r>
          </a:p>
        </p:txBody>
      </p:sp>
      <p:sp>
        <p:nvSpPr>
          <p:cNvPr id="3" name="Content Placeholder 2">
            <a:extLst>
              <a:ext uri="{FF2B5EF4-FFF2-40B4-BE49-F238E27FC236}">
                <a16:creationId xmlns:a16="http://schemas.microsoft.com/office/drawing/2014/main" id="{DE53BDF0-89FE-4BD0-8BC5-5C8CD3F1C82D}"/>
              </a:ext>
            </a:extLst>
          </p:cNvPr>
          <p:cNvSpPr>
            <a:spLocks noGrp="1"/>
          </p:cNvSpPr>
          <p:nvPr>
            <p:ph idx="1"/>
          </p:nvPr>
        </p:nvSpPr>
        <p:spPr>
          <a:xfrm>
            <a:off x="198783" y="1045029"/>
            <a:ext cx="11608904" cy="5131934"/>
          </a:xfrm>
        </p:spPr>
        <p:txBody>
          <a:bodyPr>
            <a:normAutofit fontScale="77500" lnSpcReduction="20000"/>
          </a:bodyPr>
          <a:lstStyle/>
          <a:p>
            <a:endParaRPr lang="en-US" altLang="en-US" dirty="0"/>
          </a:p>
          <a:p>
            <a:r>
              <a:rPr lang="en-US" altLang="en-US" dirty="0"/>
              <a:t>There may be one or two candidates who clearly stand out as the most qualified for the job.  </a:t>
            </a:r>
          </a:p>
          <a:p>
            <a:endParaRPr lang="en-US" altLang="en-US" sz="1600" dirty="0"/>
          </a:p>
          <a:p>
            <a:r>
              <a:rPr lang="en-US" altLang="en-US" dirty="0"/>
              <a:t>Determining who is the best suited candidate may require you to look back at the responses given to the interview  questions for the two candidates.</a:t>
            </a:r>
          </a:p>
          <a:p>
            <a:endParaRPr lang="en-US" altLang="en-US" dirty="0"/>
          </a:p>
          <a:p>
            <a:r>
              <a:rPr lang="en-US" altLang="en-US" dirty="0"/>
              <a:t>Conduct reference checks if necessary, before making your final hiring decision. </a:t>
            </a:r>
          </a:p>
          <a:p>
            <a:pPr marL="0" indent="0">
              <a:buNone/>
            </a:pPr>
            <a:endParaRPr lang="en-US" altLang="en-US" sz="1600" dirty="0"/>
          </a:p>
          <a:p>
            <a:endParaRPr lang="en-US" altLang="en-US" sz="1600" dirty="0"/>
          </a:p>
          <a:p>
            <a:r>
              <a:rPr lang="en-US" altLang="en-US" dirty="0"/>
              <a:t>Carefully discuss and consider the responses of both candidates.</a:t>
            </a:r>
          </a:p>
          <a:p>
            <a:pPr>
              <a:buFont typeface="Wingdings 2" pitchFamily="18" charset="2"/>
              <a:buNone/>
            </a:pPr>
            <a:r>
              <a:rPr lang="en-US" altLang="en-US" dirty="0"/>
              <a:t>   </a:t>
            </a:r>
          </a:p>
          <a:p>
            <a:r>
              <a:rPr lang="en-US" altLang="en-US" dirty="0"/>
              <a:t>Have a good (job-related) reason for hiring the person you do</a:t>
            </a:r>
            <a:endParaRPr lang="en-US" dirty="0"/>
          </a:p>
        </p:txBody>
      </p:sp>
    </p:spTree>
    <p:extLst>
      <p:ext uri="{BB962C8B-B14F-4D97-AF65-F5344CB8AC3E}">
        <p14:creationId xmlns:p14="http://schemas.microsoft.com/office/powerpoint/2010/main" val="101514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A3A3-C040-401F-B1A2-F85DD3FBEFB3}"/>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D2F14BCA-A19F-42EB-B8B0-142DDA6EF9D4}"/>
              </a:ext>
            </a:extLst>
          </p:cNvPr>
          <p:cNvSpPr>
            <a:spLocks noGrp="1"/>
          </p:cNvSpPr>
          <p:nvPr>
            <p:ph idx="1"/>
          </p:nvPr>
        </p:nvSpPr>
        <p:spPr>
          <a:xfrm>
            <a:off x="212035" y="1045028"/>
            <a:ext cx="11741426" cy="5676447"/>
          </a:xfrm>
        </p:spPr>
        <p:txBody>
          <a:bodyPr>
            <a:normAutofit fontScale="62500" lnSpcReduction="20000"/>
          </a:bodyPr>
          <a:lstStyle/>
          <a:p>
            <a:pPr marL="0" marR="0" indent="0">
              <a:lnSpc>
                <a:spcPct val="115000"/>
              </a:lnSpc>
              <a:spcBef>
                <a:spcPts val="0"/>
              </a:spcBef>
              <a:spcAft>
                <a:spcPts val="200"/>
              </a:spcAft>
              <a:buNone/>
            </a:pPr>
            <a:r>
              <a:rPr lang="en-US" b="1" u="sng" dirty="0">
                <a:latin typeface="Calibri" panose="020F0502020204030204" pitchFamily="34" charset="0"/>
                <a:ea typeface="Calibri" panose="020F0502020204030204" pitchFamily="34" charset="0"/>
                <a:cs typeface="Times New Roman" panose="02020603050405020304" pitchFamily="18" charset="0"/>
              </a:rPr>
              <a:t>Americans with Disabilities Act (1990)</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Prohibits discrimination against a qualified individual because of the disability of such an individual.</a:t>
            </a:r>
          </a:p>
          <a:p>
            <a:pPr marL="342900" lvl="0" indent="-342900">
              <a:lnSpc>
                <a:spcPct val="115000"/>
              </a:lnSpc>
              <a:spcBef>
                <a:spcPts val="0"/>
              </a:spcBef>
              <a:spcAft>
                <a:spcPts val="200"/>
              </a:spcAft>
              <a:buFont typeface="Times New Roman" panose="02020603050405020304" pitchFamily="18" charset="0"/>
              <a:buChar char="•"/>
              <a:tabLst>
                <a:tab pos="2286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tabLst>
                <a:tab pos="228600" algn="l"/>
              </a:tabLst>
            </a:pPr>
            <a:r>
              <a:rPr lang="en-US" dirty="0">
                <a:latin typeface="Calibri" panose="020F0502020204030204" pitchFamily="34" charset="0"/>
                <a:ea typeface="Calibri" panose="020F0502020204030204" pitchFamily="34" charset="0"/>
                <a:cs typeface="Times New Roman" panose="02020603050405020304" pitchFamily="18" charset="0"/>
              </a:rPr>
              <a:t>Protects qualified individuals with disabilities from unlawful discrimination in the workplace.</a:t>
            </a:r>
          </a:p>
          <a:p>
            <a:pPr marL="342900" lvl="0" indent="-342900">
              <a:lnSpc>
                <a:spcPct val="115000"/>
              </a:lnSpc>
              <a:spcBef>
                <a:spcPts val="0"/>
              </a:spcBef>
              <a:spcAft>
                <a:spcPts val="200"/>
              </a:spcAft>
              <a:buFont typeface="Times New Roman" panose="02020603050405020304" pitchFamily="18" charset="0"/>
              <a:buChar char="•"/>
              <a:tabLst>
                <a:tab pos="2286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200"/>
              </a:spcAft>
            </a:pPr>
            <a:r>
              <a:rPr lang="en-US" dirty="0">
                <a:latin typeface="Calibri" panose="020F0502020204030204" pitchFamily="34" charset="0"/>
                <a:ea typeface="Calibri" panose="020F0502020204030204" pitchFamily="34" charset="0"/>
                <a:cs typeface="Times New Roman" panose="02020603050405020304" pitchFamily="18" charset="0"/>
              </a:rPr>
              <a:t>Reasonable accommodation is required.  </a:t>
            </a:r>
          </a:p>
          <a:p>
            <a:pPr marL="0" marR="0">
              <a:lnSpc>
                <a:spcPct val="115000"/>
              </a:lnSpc>
              <a:spcBef>
                <a:spcPts val="0"/>
              </a:spcBef>
              <a:spcAft>
                <a:spcPts val="2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200"/>
              </a:spcAft>
            </a:pPr>
            <a:r>
              <a:rPr lang="en-US" dirty="0">
                <a:latin typeface="Calibri" panose="020F0502020204030204" pitchFamily="34" charset="0"/>
                <a:ea typeface="Calibri" panose="020F0502020204030204" pitchFamily="34" charset="0"/>
                <a:cs typeface="Times New Roman" panose="02020603050405020304" pitchFamily="18" charset="0"/>
              </a:rPr>
              <a:t>Qualified individual with a disability can perform the essential functions of the job with or without a reasonable accommodation.</a:t>
            </a:r>
          </a:p>
          <a:p>
            <a:pPr marL="0" marR="0">
              <a:lnSpc>
                <a:spcPct val="115000"/>
              </a:lnSpc>
              <a:spcBef>
                <a:spcPts val="0"/>
              </a:spcBef>
              <a:spcAft>
                <a:spcPts val="2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An employer is required to make a reasonable accommodation to the known disability of a qualified applicant or employee if it would not impose an "undue hardship" on the operation of the employer's business. Undue hardship is defined as an action requiring significant difficulty or expense when considered in light of factors such as an employer's size, financial resources, and the nature and structure of its operation.</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457648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14460-F7C9-41A9-A21F-3F183998282C}"/>
              </a:ext>
            </a:extLst>
          </p:cNvPr>
          <p:cNvSpPr>
            <a:spLocks noGrp="1"/>
          </p:cNvSpPr>
          <p:nvPr>
            <p:ph type="title"/>
          </p:nvPr>
        </p:nvSpPr>
        <p:spPr/>
        <p:txBody>
          <a:bodyPr/>
          <a:lstStyle/>
          <a:p>
            <a:pPr algn="ctr"/>
            <a:r>
              <a:rPr lang="en-US" dirty="0"/>
              <a:t>Selection process - Conclusion</a:t>
            </a:r>
          </a:p>
        </p:txBody>
      </p:sp>
      <p:sp>
        <p:nvSpPr>
          <p:cNvPr id="3" name="Content Placeholder 2">
            <a:extLst>
              <a:ext uri="{FF2B5EF4-FFF2-40B4-BE49-F238E27FC236}">
                <a16:creationId xmlns:a16="http://schemas.microsoft.com/office/drawing/2014/main" id="{F6FB102F-CB22-4FD1-8DF1-0C9844A345A8}"/>
              </a:ext>
            </a:extLst>
          </p:cNvPr>
          <p:cNvSpPr>
            <a:spLocks noGrp="1"/>
          </p:cNvSpPr>
          <p:nvPr>
            <p:ph idx="1"/>
          </p:nvPr>
        </p:nvSpPr>
        <p:spPr>
          <a:xfrm>
            <a:off x="119270" y="1045029"/>
            <a:ext cx="11234530" cy="5131934"/>
          </a:xfrm>
        </p:spPr>
        <p:txBody>
          <a:bodyPr>
            <a:normAutofit/>
          </a:bodyPr>
          <a:lstStyle/>
          <a:p>
            <a:pPr>
              <a:buNone/>
            </a:pPr>
            <a:r>
              <a:rPr lang="en-US" altLang="en-US" b="1" dirty="0"/>
              <a:t>Selecting a Top Candidate</a:t>
            </a:r>
            <a:endParaRPr lang="en-US" altLang="en-US" sz="800" b="1" dirty="0"/>
          </a:p>
          <a:p>
            <a:pPr>
              <a:buNone/>
            </a:pPr>
            <a:endParaRPr lang="en-US" altLang="en-US" sz="1200" dirty="0"/>
          </a:p>
          <a:p>
            <a:pPr lvl="1"/>
            <a:r>
              <a:rPr lang="en-US" altLang="en-US" dirty="0"/>
              <a:t>Reference checks &amp; Background Investigation</a:t>
            </a:r>
          </a:p>
          <a:p>
            <a:pPr lvl="1"/>
            <a:r>
              <a:rPr lang="en-US" altLang="en-US" dirty="0"/>
              <a:t>Make arrangements for further conditions:</a:t>
            </a:r>
          </a:p>
          <a:p>
            <a:pPr lvl="3"/>
            <a:r>
              <a:rPr lang="en-US" altLang="en-US" dirty="0"/>
              <a:t>Physical exam and drug screen.</a:t>
            </a:r>
          </a:p>
          <a:p>
            <a:pPr lvl="1"/>
            <a:r>
              <a:rPr lang="en-US" altLang="en-US" dirty="0"/>
              <a:t>Discuss salary and benefits:</a:t>
            </a:r>
          </a:p>
          <a:p>
            <a:pPr lvl="3"/>
            <a:r>
              <a:rPr lang="en-US" altLang="en-US" dirty="0"/>
              <a:t>Avoid  negotiating salary without discussing with HR first.</a:t>
            </a:r>
            <a:endParaRPr lang="en-US" altLang="en-US" sz="800" dirty="0"/>
          </a:p>
          <a:p>
            <a:pPr lvl="1"/>
            <a:r>
              <a:rPr lang="en-US" altLang="en-US" dirty="0"/>
              <a:t>Making the job offer:</a:t>
            </a:r>
          </a:p>
          <a:p>
            <a:pPr lvl="3"/>
            <a:r>
              <a:rPr lang="en-US" altLang="en-US" dirty="0"/>
              <a:t>Verbal Offer may be completed by the hiring manager.</a:t>
            </a:r>
          </a:p>
          <a:p>
            <a:pPr lvl="3"/>
            <a:r>
              <a:rPr lang="en-US" altLang="en-US" dirty="0"/>
              <a:t>Human Resources will make the official offer.</a:t>
            </a:r>
          </a:p>
          <a:p>
            <a:pPr lvl="3"/>
            <a:endParaRPr lang="en-US" altLang="en-US" sz="400" dirty="0"/>
          </a:p>
          <a:p>
            <a:pPr lvl="2">
              <a:buNone/>
            </a:pPr>
            <a:endParaRPr lang="en-US" altLang="en-US" sz="800" dirty="0"/>
          </a:p>
          <a:p>
            <a:endParaRPr lang="en-US" dirty="0"/>
          </a:p>
        </p:txBody>
      </p:sp>
    </p:spTree>
    <p:extLst>
      <p:ext uri="{BB962C8B-B14F-4D97-AF65-F5344CB8AC3E}">
        <p14:creationId xmlns:p14="http://schemas.microsoft.com/office/powerpoint/2010/main" val="31629125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317AE-4EF2-4175-904D-781351478397}"/>
              </a:ext>
            </a:extLst>
          </p:cNvPr>
          <p:cNvSpPr>
            <a:spLocks noGrp="1"/>
          </p:cNvSpPr>
          <p:nvPr>
            <p:ph type="title"/>
          </p:nvPr>
        </p:nvSpPr>
        <p:spPr/>
        <p:txBody>
          <a:bodyPr/>
          <a:lstStyle/>
          <a:p>
            <a:r>
              <a:rPr lang="en-US" dirty="0"/>
              <a:t>Recruitment File/Records</a:t>
            </a:r>
          </a:p>
        </p:txBody>
      </p:sp>
      <p:sp>
        <p:nvSpPr>
          <p:cNvPr id="3" name="Content Placeholder 2">
            <a:extLst>
              <a:ext uri="{FF2B5EF4-FFF2-40B4-BE49-F238E27FC236}">
                <a16:creationId xmlns:a16="http://schemas.microsoft.com/office/drawing/2014/main" id="{1C8FA76A-2B7A-4AB4-9206-002F6306E347}"/>
              </a:ext>
            </a:extLst>
          </p:cNvPr>
          <p:cNvSpPr>
            <a:spLocks noGrp="1"/>
          </p:cNvSpPr>
          <p:nvPr>
            <p:ph idx="1"/>
          </p:nvPr>
        </p:nvSpPr>
        <p:spPr>
          <a:xfrm>
            <a:off x="132521" y="1045029"/>
            <a:ext cx="11847443" cy="5131934"/>
          </a:xfrm>
        </p:spPr>
        <p:txBody>
          <a:bodyPr>
            <a:normAutofit lnSpcReduction="10000"/>
          </a:bodyPr>
          <a:lstStyle/>
          <a:p>
            <a:pPr eaLnBrk="0" hangingPunct="0"/>
            <a:r>
              <a:rPr lang="en-US" altLang="en-US" b="1" dirty="0">
                <a:solidFill>
                  <a:srgbClr val="000000"/>
                </a:solidFill>
              </a:rPr>
              <a:t>Records must be maintained confidentially for a period of at least three (3) years from the date the position is filled. </a:t>
            </a:r>
          </a:p>
          <a:p>
            <a:pPr marL="0" indent="0" eaLnBrk="0" hangingPunct="0">
              <a:buNone/>
            </a:pPr>
            <a:r>
              <a:rPr lang="en-US" altLang="en-US" b="1" dirty="0">
                <a:solidFill>
                  <a:srgbClr val="000000"/>
                </a:solidFill>
              </a:rPr>
              <a:t> </a:t>
            </a:r>
          </a:p>
          <a:p>
            <a:pPr eaLnBrk="0" hangingPunct="0"/>
            <a:r>
              <a:rPr lang="en-US" altLang="en-US" b="1" dirty="0">
                <a:solidFill>
                  <a:srgbClr val="000000"/>
                </a:solidFill>
              </a:rPr>
              <a:t>Some information can be noted as stored in PageUp. </a:t>
            </a:r>
          </a:p>
          <a:p>
            <a:pPr eaLnBrk="0" hangingPunct="0"/>
            <a:endParaRPr lang="en-US" altLang="en-US" dirty="0">
              <a:solidFill>
                <a:srgbClr val="000000"/>
              </a:solidFill>
            </a:endParaRPr>
          </a:p>
          <a:p>
            <a:pPr marL="0" indent="0" eaLnBrk="0" hangingPunct="0">
              <a:buNone/>
            </a:pPr>
            <a:r>
              <a:rPr lang="en-US" altLang="en-US" b="1" dirty="0">
                <a:solidFill>
                  <a:srgbClr val="000000"/>
                </a:solidFill>
              </a:rPr>
              <a:t>REMEMBER…</a:t>
            </a:r>
          </a:p>
          <a:p>
            <a:pPr eaLnBrk="0" hangingPunct="0"/>
            <a:r>
              <a:rPr lang="en-US" altLang="en-US" b="1" dirty="0"/>
              <a:t>Applicants have access to certain information about the selection process through Freedom of Information Act (FOIA).</a:t>
            </a:r>
          </a:p>
          <a:p>
            <a:endParaRPr lang="en-US" dirty="0"/>
          </a:p>
        </p:txBody>
      </p:sp>
    </p:spTree>
    <p:extLst>
      <p:ext uri="{BB962C8B-B14F-4D97-AF65-F5344CB8AC3E}">
        <p14:creationId xmlns:p14="http://schemas.microsoft.com/office/powerpoint/2010/main" val="23523336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FB64-2912-4FBF-8834-E353E9CB1AE4}"/>
              </a:ext>
            </a:extLst>
          </p:cNvPr>
          <p:cNvSpPr>
            <a:spLocks noGrp="1"/>
          </p:cNvSpPr>
          <p:nvPr>
            <p:ph type="title"/>
          </p:nvPr>
        </p:nvSpPr>
        <p:spPr/>
        <p:txBody>
          <a:bodyPr/>
          <a:lstStyle/>
          <a:p>
            <a:endParaRPr lang="en-US" dirty="0"/>
          </a:p>
        </p:txBody>
      </p:sp>
      <p:pic>
        <p:nvPicPr>
          <p:cNvPr id="4" name="Picture 8" descr="MCj00787110000[1]">
            <a:extLst>
              <a:ext uri="{FF2B5EF4-FFF2-40B4-BE49-F238E27FC236}">
                <a16:creationId xmlns:a16="http://schemas.microsoft.com/office/drawing/2014/main" id="{D846B026-9D72-40B1-B59A-5F4CD0743BAD}"/>
              </a:ext>
            </a:extLst>
          </p:cNvPr>
          <p:cNvPicPr>
            <a:picLocks noGrp="1" noChangeAspect="1" noChangeArrowheads="1"/>
          </p:cNvPicPr>
          <p:nvPr>
            <p:ph idx="1"/>
          </p:nvPr>
        </p:nvPicPr>
        <p:blipFill>
          <a:blip r:embed="rId2" cstate="print">
            <a:duotone>
              <a:schemeClr val="accent1">
                <a:shade val="45000"/>
                <a:satMod val="135000"/>
              </a:schemeClr>
              <a:prstClr val="white"/>
            </a:duotone>
          </a:blip>
          <a:srcRect/>
          <a:stretch>
            <a:fillRect/>
          </a:stretch>
        </p:blipFill>
        <p:spPr bwMode="auto">
          <a:xfrm>
            <a:off x="436646" y="1204130"/>
            <a:ext cx="1620525" cy="3936800"/>
          </a:xfrm>
          <a:prstGeom prst="rect">
            <a:avLst/>
          </a:prstGeom>
          <a:noFill/>
          <a:ln w="9525">
            <a:noFill/>
            <a:miter lim="800000"/>
            <a:headEnd/>
            <a:tailEnd/>
          </a:ln>
        </p:spPr>
      </p:pic>
      <p:sp>
        <p:nvSpPr>
          <p:cNvPr id="6" name="Rectangle 5">
            <a:extLst>
              <a:ext uri="{FF2B5EF4-FFF2-40B4-BE49-F238E27FC236}">
                <a16:creationId xmlns:a16="http://schemas.microsoft.com/office/drawing/2014/main" id="{B06B6879-1A83-4A64-80A1-65093A3CFC83}"/>
              </a:ext>
            </a:extLst>
          </p:cNvPr>
          <p:cNvSpPr/>
          <p:nvPr/>
        </p:nvSpPr>
        <p:spPr>
          <a:xfrm>
            <a:off x="2454437" y="1285844"/>
            <a:ext cx="8760228" cy="3939540"/>
          </a:xfrm>
          <a:prstGeom prst="rect">
            <a:avLst/>
          </a:prstGeom>
        </p:spPr>
        <p:txBody>
          <a:bodyPr wrap="square">
            <a:spAutoFit/>
          </a:bodyPr>
          <a:lstStyle/>
          <a:p>
            <a:pPr marL="273050" marR="0" lvl="0" indent="-273050" algn="ctr" defTabSz="914400" eaLnBrk="1" fontAlgn="base" latinLnBrk="0" hangingPunct="1">
              <a:lnSpc>
                <a:spcPct val="100000"/>
              </a:lnSpc>
              <a:spcBef>
                <a:spcPts val="575"/>
              </a:spcBef>
              <a:spcAft>
                <a:spcPct val="0"/>
              </a:spcAft>
              <a:buClr>
                <a:srgbClr val="4F81BD"/>
              </a:buClr>
              <a:buSzPct val="85000"/>
              <a:buFontTx/>
              <a:buNone/>
              <a:tabLst/>
              <a:defRPr/>
            </a:pPr>
            <a:r>
              <a:rPr kumimoji="0" lang="en-US" sz="4800" b="1" i="0" u="none" strike="noStrike" kern="0" cap="none" spc="0" normalizeH="0" baseline="0" noProof="0" dirty="0">
                <a:ln>
                  <a:noFill/>
                </a:ln>
                <a:solidFill>
                  <a:srgbClr val="1F497D">
                    <a:lumMod val="75000"/>
                  </a:srgbClr>
                </a:solidFill>
                <a:effectLst/>
                <a:uLnTx/>
                <a:uFillTx/>
                <a:latin typeface="Arial Narrow" pitchFamily="34" charset="0"/>
              </a:rPr>
              <a:t>Please contact Human Resources with any final thoughts or</a:t>
            </a:r>
          </a:p>
          <a:p>
            <a:pPr marL="273050" marR="0" lvl="0" indent="-273050" algn="ctr" defTabSz="914400" eaLnBrk="1" fontAlgn="base" latinLnBrk="0" hangingPunct="1">
              <a:lnSpc>
                <a:spcPct val="100000"/>
              </a:lnSpc>
              <a:spcBef>
                <a:spcPts val="575"/>
              </a:spcBef>
              <a:spcAft>
                <a:spcPct val="0"/>
              </a:spcAft>
              <a:buClr>
                <a:srgbClr val="4F81BD"/>
              </a:buClr>
              <a:buSzPct val="85000"/>
              <a:buFontTx/>
              <a:buNone/>
              <a:tabLst/>
              <a:defRPr/>
            </a:pPr>
            <a:r>
              <a:rPr kumimoji="0" lang="en-US" sz="4800" b="1" i="0" u="none" strike="noStrike" kern="0" cap="none" spc="0" normalizeH="0" baseline="0" noProof="0" dirty="0">
                <a:ln>
                  <a:noFill/>
                </a:ln>
                <a:solidFill>
                  <a:srgbClr val="1F497D">
                    <a:lumMod val="75000"/>
                  </a:srgbClr>
                </a:solidFill>
                <a:effectLst/>
                <a:uLnTx/>
                <a:uFillTx/>
                <a:latin typeface="Arial Narrow" pitchFamily="34" charset="0"/>
              </a:rPr>
              <a:t>Questions</a:t>
            </a:r>
          </a:p>
          <a:p>
            <a:pPr marL="273050" marR="0" lvl="0" indent="-273050" algn="ctr" defTabSz="914400" eaLnBrk="1" fontAlgn="base" latinLnBrk="0" hangingPunct="1">
              <a:lnSpc>
                <a:spcPct val="100000"/>
              </a:lnSpc>
              <a:spcBef>
                <a:spcPts val="575"/>
              </a:spcBef>
              <a:spcAft>
                <a:spcPct val="0"/>
              </a:spcAft>
              <a:buClr>
                <a:srgbClr val="4F81BD"/>
              </a:buClr>
              <a:buSzPct val="85000"/>
              <a:buFontTx/>
              <a:buNone/>
              <a:tabLst/>
              <a:defRPr/>
            </a:pPr>
            <a:r>
              <a:rPr lang="en-US" sz="4800" b="1" kern="0" dirty="0">
                <a:solidFill>
                  <a:srgbClr val="1F497D">
                    <a:lumMod val="75000"/>
                  </a:srgbClr>
                </a:solidFill>
                <a:latin typeface="Arial Narrow" pitchFamily="34" charset="0"/>
                <a:hlinkClick r:id="rId3"/>
              </a:rPr>
              <a:t>rbchr@rbc.edu</a:t>
            </a:r>
            <a:r>
              <a:rPr lang="en-US" sz="4800" b="1" kern="0" dirty="0">
                <a:solidFill>
                  <a:srgbClr val="1F497D">
                    <a:lumMod val="75000"/>
                  </a:srgbClr>
                </a:solidFill>
                <a:latin typeface="Arial Narrow" pitchFamily="34" charset="0"/>
              </a:rPr>
              <a:t> or 804-862-6100 x6209 </a:t>
            </a:r>
            <a:endParaRPr kumimoji="0" lang="en-US" sz="4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48414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26574-1052-428C-96A3-F2BF11F665F1}"/>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30CEB765-7A15-4D28-BC62-9160633A595B}"/>
              </a:ext>
            </a:extLst>
          </p:cNvPr>
          <p:cNvSpPr>
            <a:spLocks noGrp="1"/>
          </p:cNvSpPr>
          <p:nvPr>
            <p:ph idx="1"/>
          </p:nvPr>
        </p:nvSpPr>
        <p:spPr/>
        <p:txBody>
          <a:bodyPr>
            <a:normAutofit/>
          </a:bodyPr>
          <a:lstStyle/>
          <a:p>
            <a:pPr marL="0" indent="0" algn="ctr">
              <a:buNone/>
            </a:pPr>
            <a:r>
              <a:rPr lang="en-US" b="1" u="sng" dirty="0"/>
              <a:t>Examples of Reasonable Accommodations</a:t>
            </a:r>
          </a:p>
          <a:p>
            <a:r>
              <a:rPr lang="en-US" dirty="0"/>
              <a:t>Ramps</a:t>
            </a:r>
          </a:p>
          <a:p>
            <a:r>
              <a:rPr lang="en-US" dirty="0"/>
              <a:t>Alter desk set up (tall desk)</a:t>
            </a:r>
          </a:p>
          <a:p>
            <a:r>
              <a:rPr lang="en-US" dirty="0"/>
              <a:t>Sign language interpreter</a:t>
            </a:r>
          </a:p>
          <a:p>
            <a:r>
              <a:rPr lang="en-US" b="1" dirty="0"/>
              <a:t>J</a:t>
            </a:r>
            <a:r>
              <a:rPr lang="en-US" dirty="0"/>
              <a:t>obs </a:t>
            </a:r>
            <a:r>
              <a:rPr lang="en-US" b="1" dirty="0"/>
              <a:t>A</a:t>
            </a:r>
            <a:r>
              <a:rPr lang="en-US" dirty="0"/>
              <a:t>ccess </a:t>
            </a:r>
            <a:r>
              <a:rPr lang="en-US" b="1" dirty="0"/>
              <a:t>W</a:t>
            </a:r>
            <a:r>
              <a:rPr lang="en-US" dirty="0"/>
              <a:t>ith </a:t>
            </a:r>
            <a:r>
              <a:rPr lang="en-US" b="1" dirty="0"/>
              <a:t>S</a:t>
            </a:r>
            <a:r>
              <a:rPr lang="en-US" dirty="0"/>
              <a:t>peech </a:t>
            </a:r>
            <a:r>
              <a:rPr lang="en-US" sz="2800" dirty="0"/>
              <a:t>(screen reading program/Talking Typer for legally blind) </a:t>
            </a:r>
          </a:p>
          <a:p>
            <a:r>
              <a:rPr lang="en-US" dirty="0"/>
              <a:t>Technology that would address disability (computer that you speak to and that reads text to you)</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21959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34371-4F00-43C5-8026-26770DDDEA47}"/>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DE4B5CE7-5D5F-4521-9A92-D22958F8A1CC}"/>
              </a:ext>
            </a:extLst>
          </p:cNvPr>
          <p:cNvSpPr>
            <a:spLocks noGrp="1"/>
          </p:cNvSpPr>
          <p:nvPr>
            <p:ph idx="1"/>
          </p:nvPr>
        </p:nvSpPr>
        <p:spPr/>
        <p:txBody>
          <a:bodyPr>
            <a:normAutofit fontScale="92500" lnSpcReduction="10000"/>
          </a:bodyPr>
          <a:lstStyle/>
          <a:p>
            <a:pPr marL="0" indent="0" algn="ctr">
              <a:buNone/>
            </a:pPr>
            <a:r>
              <a:rPr lang="en-US" b="1" u="sng" dirty="0">
                <a:latin typeface="Calibri" panose="020F0502020204030204" pitchFamily="34" charset="0"/>
                <a:ea typeface="Calibri" panose="020F0502020204030204" pitchFamily="34" charset="0"/>
                <a:cs typeface="Times New Roman" panose="02020603050405020304" pitchFamily="18" charset="0"/>
              </a:rPr>
              <a:t>Americans with Disabilities Act (1990)</a:t>
            </a:r>
          </a:p>
          <a:p>
            <a:pPr marL="0" indent="0" algn="ctr">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An </a:t>
            </a:r>
            <a:r>
              <a:rPr lang="en-US" b="1" dirty="0"/>
              <a:t>employer</a:t>
            </a:r>
            <a:r>
              <a:rPr lang="en-US" dirty="0"/>
              <a:t> cannot </a:t>
            </a:r>
            <a:r>
              <a:rPr lang="en-US" b="1" dirty="0"/>
              <a:t>ask if you</a:t>
            </a:r>
            <a:r>
              <a:rPr lang="en-US" dirty="0"/>
              <a:t> are </a:t>
            </a:r>
            <a:r>
              <a:rPr lang="en-US" b="1" dirty="0"/>
              <a:t>disabled</a:t>
            </a:r>
            <a:r>
              <a:rPr lang="en-US" dirty="0"/>
              <a:t> or </a:t>
            </a:r>
            <a:r>
              <a:rPr lang="en-US" b="1" dirty="0"/>
              <a:t>ask</a:t>
            </a:r>
            <a:r>
              <a:rPr lang="en-US" dirty="0"/>
              <a:t> about the nature or severity of your </a:t>
            </a:r>
            <a:r>
              <a:rPr lang="en-US" b="1" dirty="0"/>
              <a:t>disability</a:t>
            </a:r>
            <a:r>
              <a:rPr lang="en-US" dirty="0"/>
              <a:t>. </a:t>
            </a:r>
            <a:br>
              <a:rPr lang="en-US" dirty="0"/>
            </a:br>
            <a:endParaRPr lang="en-US" dirty="0"/>
          </a:p>
          <a:p>
            <a:r>
              <a:rPr lang="en-US" dirty="0"/>
              <a:t>An </a:t>
            </a:r>
            <a:r>
              <a:rPr lang="en-US" b="1" dirty="0"/>
              <a:t>employer can ask if you can</a:t>
            </a:r>
            <a:r>
              <a:rPr lang="en-US" dirty="0"/>
              <a:t> perform the duties of the job with or without reasonable accommodation.</a:t>
            </a:r>
          </a:p>
          <a:p>
            <a:endParaRPr lang="en-US" dirty="0"/>
          </a:p>
          <a:p>
            <a:r>
              <a:rPr lang="en-US" dirty="0"/>
              <a:t>An </a:t>
            </a:r>
            <a:r>
              <a:rPr lang="en-US" b="1" dirty="0"/>
              <a:t>employer can ask </a:t>
            </a:r>
            <a:r>
              <a:rPr lang="en-US" dirty="0"/>
              <a:t>an applicant if they require special accommodation when scheduling the interview. </a:t>
            </a:r>
          </a:p>
        </p:txBody>
      </p:sp>
    </p:spTree>
    <p:extLst>
      <p:ext uri="{BB962C8B-B14F-4D97-AF65-F5344CB8AC3E}">
        <p14:creationId xmlns:p14="http://schemas.microsoft.com/office/powerpoint/2010/main" val="22550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5A50-0E84-461C-82C9-8730B5F5D327}"/>
              </a:ext>
            </a:extLst>
          </p:cNvPr>
          <p:cNvSpPr>
            <a:spLocks noGrp="1"/>
          </p:cNvSpPr>
          <p:nvPr>
            <p:ph type="title"/>
          </p:nvPr>
        </p:nvSpPr>
        <p:spPr/>
        <p:txBody>
          <a:bodyPr/>
          <a:lstStyle/>
          <a:p>
            <a:r>
              <a:rPr lang="en-US" dirty="0"/>
              <a:t>Important policies and executive order</a:t>
            </a:r>
          </a:p>
        </p:txBody>
      </p:sp>
      <p:sp>
        <p:nvSpPr>
          <p:cNvPr id="3" name="Content Placeholder 2">
            <a:extLst>
              <a:ext uri="{FF2B5EF4-FFF2-40B4-BE49-F238E27FC236}">
                <a16:creationId xmlns:a16="http://schemas.microsoft.com/office/drawing/2014/main" id="{7BCB0624-ABCB-48BD-AB4B-0076582B1072}"/>
              </a:ext>
            </a:extLst>
          </p:cNvPr>
          <p:cNvSpPr>
            <a:spLocks noGrp="1"/>
          </p:cNvSpPr>
          <p:nvPr>
            <p:ph idx="1"/>
          </p:nvPr>
        </p:nvSpPr>
        <p:spPr/>
        <p:txBody>
          <a:bodyPr>
            <a:normAutofit fontScale="92500" lnSpcReduction="10000"/>
          </a:bodyPr>
          <a:lstStyle/>
          <a:p>
            <a:pPr marL="0" marR="0">
              <a:lnSpc>
                <a:spcPct val="115000"/>
              </a:lnSpc>
              <a:spcBef>
                <a:spcPts val="0"/>
              </a:spcBef>
              <a:spcAft>
                <a:spcPts val="200"/>
              </a:spcAft>
            </a:pPr>
            <a:r>
              <a:rPr lang="en-US" b="1" u="sng" dirty="0">
                <a:latin typeface="Calibri" panose="020F0502020204030204" pitchFamily="34" charset="0"/>
                <a:ea typeface="Calibri" panose="020F0502020204030204" pitchFamily="34" charset="0"/>
                <a:cs typeface="Times New Roman" panose="02020603050405020304" pitchFamily="18" charset="0"/>
              </a:rPr>
              <a:t>Pregnancy Discrimination Act (1978)</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Prohibits discrimination on the basis of pregnancy, childbirth or related conditions.</a:t>
            </a:r>
          </a:p>
          <a:p>
            <a:pPr marL="342900" lvl="0" indent="-342900">
              <a:lnSpc>
                <a:spcPct val="115000"/>
              </a:lnSpc>
              <a:spcBef>
                <a:spcPts val="0"/>
              </a:spcBef>
              <a:spcAft>
                <a:spcPts val="200"/>
              </a:spcAft>
              <a:buFont typeface="Times New Roman" panose="02020603050405020304" pitchFamily="18"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Employers are required to treat pregnancy the same as any other temporary disability. 9</a:t>
            </a:r>
          </a:p>
          <a:p>
            <a:pPr marL="342900" lvl="0" indent="-342900">
              <a:lnSpc>
                <a:spcPct val="115000"/>
              </a:lnSpc>
              <a:spcBef>
                <a:spcPts val="0"/>
              </a:spcBef>
              <a:spcAft>
                <a:spcPts val="200"/>
              </a:spcAft>
              <a:buFont typeface="Times New Roman" panose="02020603050405020304" pitchFamily="18" charset="0"/>
              <a:buChar char="•"/>
            </a:pPr>
            <a:r>
              <a:rPr lang="en-US" b="1" u="sng" dirty="0">
                <a:latin typeface="Calibri" panose="020F0502020204030204" pitchFamily="34" charset="0"/>
                <a:ea typeface="Calibri" panose="020F0502020204030204" pitchFamily="34" charset="0"/>
                <a:cs typeface="Times New Roman" panose="02020603050405020304" pitchFamily="18" charset="0"/>
              </a:rPr>
              <a:t>It is illegal to:</a:t>
            </a:r>
          </a:p>
          <a:p>
            <a:pPr marL="742950" marR="0" lvl="1" indent="-285750">
              <a:lnSpc>
                <a:spcPct val="115000"/>
              </a:lnSpc>
              <a:spcBef>
                <a:spcPts val="0"/>
              </a:spcBef>
              <a:spcAft>
                <a:spcPts val="200"/>
              </a:spcAft>
              <a:buFont typeface="Courier New" panose="02070309020205020404" pitchFamily="49" charset="0"/>
              <a:buChar char="o"/>
            </a:pPr>
            <a:r>
              <a:rPr lang="en-US" dirty="0">
                <a:latin typeface="Calibri" panose="020F0502020204030204" pitchFamily="34" charset="0"/>
                <a:ea typeface="Calibri" panose="020F0502020204030204" pitchFamily="34" charset="0"/>
                <a:cs typeface="Times New Roman" panose="02020603050405020304" pitchFamily="18" charset="0"/>
              </a:rPr>
              <a:t>Refuse to hire a woman because she is pregnant</a:t>
            </a:r>
          </a:p>
          <a:p>
            <a:pPr marL="342900" lvl="0" indent="-342900">
              <a:lnSpc>
                <a:spcPct val="115000"/>
              </a:lnSpc>
              <a:spcBef>
                <a:spcPts val="0"/>
              </a:spcBef>
              <a:spcAft>
                <a:spcPts val="200"/>
              </a:spcAft>
              <a:buFont typeface="Times New Roman" panose="02020603050405020304" pitchFamily="18" charset="0"/>
              <a:buChar char="•"/>
            </a:pPr>
            <a:r>
              <a:rPr lang="en-US" b="1" dirty="0">
                <a:latin typeface="Calibri" panose="020F0502020204030204" pitchFamily="34" charset="0"/>
                <a:ea typeface="Calibri" panose="020F0502020204030204" pitchFamily="34" charset="0"/>
                <a:cs typeface="Times New Roman" panose="02020603050405020304" pitchFamily="18" charset="0"/>
              </a:rPr>
              <a:t>Force a pregnant woman to leave work if she is ready, willing and able to perform her job. </a:t>
            </a:r>
          </a:p>
          <a:p>
            <a:endParaRPr lang="en-US" dirty="0"/>
          </a:p>
        </p:txBody>
      </p:sp>
    </p:spTree>
    <p:extLst>
      <p:ext uri="{BB962C8B-B14F-4D97-AF65-F5344CB8AC3E}">
        <p14:creationId xmlns:p14="http://schemas.microsoft.com/office/powerpoint/2010/main" val="262848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ruitment &amp; Selection" id="{BAF67040-8F44-4FA6-9654-F1AA5AA11F2C}" vid="{6B41E65B-CAF3-41C1-AFF7-2EAD366C36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Recruitment &amp; Selection</Template>
  <TotalTime>445</TotalTime>
  <Words>3504</Words>
  <Application>Microsoft Office PowerPoint</Application>
  <PresentationFormat>Widescreen</PresentationFormat>
  <Paragraphs>459</Paragraphs>
  <Slides>62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Arial Narrow</vt:lpstr>
      <vt:lpstr>Book Antiqua</vt:lpstr>
      <vt:lpstr>Calibri</vt:lpstr>
      <vt:lpstr>Courier New</vt:lpstr>
      <vt:lpstr>Tahoma</vt:lpstr>
      <vt:lpstr>Times New Roman</vt:lpstr>
      <vt:lpstr>Wingdings 2</vt:lpstr>
      <vt:lpstr>Office Theme</vt:lpstr>
      <vt:lpstr>Recruitment &amp; Selection </vt:lpstr>
      <vt:lpstr>                   Agenda </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Important policies and executive order</vt:lpstr>
      <vt:lpstr>Uniform guidelines</vt:lpstr>
      <vt:lpstr>PowerPoint Presentation</vt:lpstr>
      <vt:lpstr>Course objective</vt:lpstr>
      <vt:lpstr>Human resources</vt:lpstr>
      <vt:lpstr>CONSIDERATIONS</vt:lpstr>
      <vt:lpstr>                  OBJECTIVES </vt:lpstr>
      <vt:lpstr>Recruitment</vt:lpstr>
      <vt:lpstr>       recruitment </vt:lpstr>
      <vt:lpstr>you have a vacancy</vt:lpstr>
      <vt:lpstr>Pre-Recruitment Requirements / Tasks</vt:lpstr>
      <vt:lpstr>kNOWLEDGE, Skills, Ability (KSA’s)</vt:lpstr>
      <vt:lpstr>Recruitment process</vt:lpstr>
      <vt:lpstr>      Developing A Recruitment Strategy</vt:lpstr>
      <vt:lpstr>Recruitment &amp; Selection</vt:lpstr>
      <vt:lpstr>Recruitment Options </vt:lpstr>
      <vt:lpstr>Determine Recruiting Sources</vt:lpstr>
      <vt:lpstr>                   Job Posting</vt:lpstr>
      <vt:lpstr>PowerPoint Presentation</vt:lpstr>
      <vt:lpstr>                 Job Posting</vt:lpstr>
      <vt:lpstr>                   screening applications</vt:lpstr>
      <vt:lpstr>screening applications</vt:lpstr>
      <vt:lpstr>screening applications</vt:lpstr>
      <vt:lpstr>screening applications</vt:lpstr>
      <vt:lpstr>screening applications</vt:lpstr>
      <vt:lpstr>screening applications</vt:lpstr>
      <vt:lpstr>interviews</vt:lpstr>
      <vt:lpstr>interviews</vt:lpstr>
      <vt:lpstr>interviews</vt:lpstr>
      <vt:lpstr>interviews</vt:lpstr>
      <vt:lpstr>                   interviews</vt:lpstr>
      <vt:lpstr>Structured Interviews</vt:lpstr>
      <vt:lpstr>Situational Interview Question</vt:lpstr>
      <vt:lpstr>Situational Interview Question</vt:lpstr>
      <vt:lpstr>Behavioral Interview questions</vt:lpstr>
      <vt:lpstr>Interviewing</vt:lpstr>
      <vt:lpstr>             Interview Panels</vt:lpstr>
      <vt:lpstr>Interview panel members</vt:lpstr>
      <vt:lpstr>Interview Panel Members</vt:lpstr>
      <vt:lpstr>Scheduling interviews</vt:lpstr>
      <vt:lpstr>Conducting the interview</vt:lpstr>
      <vt:lpstr>Conducting the interviews</vt:lpstr>
      <vt:lpstr>Conducting the interview</vt:lpstr>
      <vt:lpstr>Conducting the interview</vt:lpstr>
      <vt:lpstr>The Recruitment Process: Evaluating</vt:lpstr>
      <vt:lpstr>selection</vt:lpstr>
      <vt:lpstr>selection</vt:lpstr>
      <vt:lpstr>Selection</vt:lpstr>
      <vt:lpstr>Selection process - Conclusion</vt:lpstr>
      <vt:lpstr>Recruitment File/Records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Dianna Banks</dc:creator>
  <cp:lastModifiedBy>Dianna Banks</cp:lastModifiedBy>
  <cp:revision>21</cp:revision>
  <cp:lastPrinted>2019-12-09T19:31:15Z</cp:lastPrinted>
  <dcterms:created xsi:type="dcterms:W3CDTF">2024-09-26T13:22:37Z</dcterms:created>
  <dcterms:modified xsi:type="dcterms:W3CDTF">2024-10-29T13:03:12Z</dcterms:modified>
</cp:coreProperties>
</file>